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ti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81" r:id="rId8"/>
    <p:sldId id="282" r:id="rId9"/>
    <p:sldId id="279" r:id="rId10"/>
    <p:sldId id="288" r:id="rId11"/>
    <p:sldId id="289" r:id="rId12"/>
    <p:sldId id="291" r:id="rId13"/>
    <p:sldId id="287" r:id="rId14"/>
    <p:sldId id="286" r:id="rId15"/>
    <p:sldId id="272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DE82"/>
    <a:srgbClr val="A9E2D5"/>
    <a:srgbClr val="B6F5E7"/>
    <a:srgbClr val="74DDCD"/>
    <a:srgbClr val="C6D59F"/>
    <a:srgbClr val="C0D5A2"/>
    <a:srgbClr val="B7D5A1"/>
    <a:srgbClr val="C1D48F"/>
    <a:srgbClr val="A1D500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304" autoAdjust="0"/>
    <p:restoredTop sz="79198" autoAdjust="0"/>
  </p:normalViewPr>
  <p:slideViewPr>
    <p:cSldViewPr snapToGrid="0" snapToObjects="1">
      <p:cViewPr varScale="1">
        <p:scale>
          <a:sx n="47" d="100"/>
          <a:sy n="47" d="100"/>
        </p:scale>
        <p:origin x="918" y="42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 growth mindset characters</a:t>
            </a:r>
            <a:r>
              <a:rPr lang="en-GB" sz="1200" baseline="0" dirty="0">
                <a:solidFill>
                  <a:srgbClr val="FFFFFF"/>
                </a:solidFill>
              </a:rPr>
              <a:t> help b</a:t>
            </a:r>
            <a:r>
              <a:rPr lang="en-GB" sz="1200" dirty="0">
                <a:solidFill>
                  <a:srgbClr val="FFFFFF"/>
                </a:solidFill>
              </a:rPr>
              <a:t>uild mathematical confidence so every child can reach their potential.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They are allies for</a:t>
            </a:r>
            <a:r>
              <a:rPr lang="en-GB" sz="1200" baseline="0" dirty="0">
                <a:solidFill>
                  <a:srgbClr val="FFFFFF"/>
                </a:solidFill>
              </a:rPr>
              <a:t> our children and are all hard-working, enthusiastic and unafraid of making mistakes!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4971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56776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02224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We hope your children enjoy</a:t>
            </a:r>
            <a:r>
              <a:rPr lang="en-US" baseline="0" dirty="0"/>
              <a:t> working with Ash, Dexter, Astrid and Flo to master maths.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1/22/2020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3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tif"/><Relationship Id="rId3" Type="http://schemas.openxmlformats.org/officeDocument/2006/relationships/image" Target="../media/image3.png"/><Relationship Id="rId7" Type="http://schemas.openxmlformats.org/officeDocument/2006/relationships/image" Target="../media/image15.t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tif"/><Relationship Id="rId3" Type="http://schemas.openxmlformats.org/officeDocument/2006/relationships/image" Target="../media/image3.png"/><Relationship Id="rId7" Type="http://schemas.openxmlformats.org/officeDocument/2006/relationships/image" Target="../media/image19.tif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4" Type="http://schemas.openxmlformats.org/officeDocument/2006/relationships/image" Target="../media/image4.png"/><Relationship Id="rId9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emf"/><Relationship Id="rId5" Type="http://schemas.openxmlformats.org/officeDocument/2006/relationships/image" Target="../media/image31.emf"/><Relationship Id="rId4" Type="http://schemas.openxmlformats.org/officeDocument/2006/relationships/image" Target="../media/image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3.tif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=""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r>
              <a:rPr lang="en-GB" sz="3600" b="1" dirty="0">
                <a:solidFill>
                  <a:srgbClr val="5E247E"/>
                </a:solidFill>
              </a:rPr>
              <a:t/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121" y="1401640"/>
            <a:ext cx="2718816" cy="173736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7510" y="1297223"/>
            <a:ext cx="3005328" cy="266395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828" y="3980303"/>
            <a:ext cx="3340608" cy="20787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918" y="4267689"/>
            <a:ext cx="3169920" cy="20360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</a:t>
            </a:r>
            <a:r>
              <a:rPr lang="en-GB" sz="2000" b="1" dirty="0" smtClean="0"/>
              <a:t>Department for Education</a:t>
            </a:r>
            <a:endParaRPr lang="en-GB" sz="20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=""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=""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=""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=""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Representation </a:t>
              </a:r>
              <a:br>
                <a:rPr lang="en-GB" dirty="0"/>
              </a:br>
              <a:r>
                <a:rPr lang="en-GB" dirty="0"/>
                <a:t>that expose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structures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=""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=""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=""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=""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=""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=""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=""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=""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=""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=""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=""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=""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=""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=""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=""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=""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=""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=""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=""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=""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=""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=""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=""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=""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=""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3" name="Google Shape;297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857047" y="2091270"/>
            <a:ext cx="2034926" cy="36893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Google Shape;298;p45"/>
          <p:cNvPicPr preferRelativeResize="0"/>
          <p:nvPr/>
        </p:nvPicPr>
        <p:blipFill rotWithShape="1">
          <a:blip r:embed="rId6">
            <a:alphaModFix/>
          </a:blip>
          <a:srcRect b="2296"/>
          <a:stretch/>
        </p:blipFill>
        <p:spPr>
          <a:xfrm>
            <a:off x="2553239" y="1662124"/>
            <a:ext cx="1343075" cy="41184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0681" y="1397675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Flo</a:t>
            </a:r>
          </a:p>
          <a:p>
            <a:r>
              <a:rPr lang="en-GB" dirty="0"/>
              <a:t>Flo is flexible and creative. She often with new methods to solve problems. 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783180" y="1397674"/>
            <a:ext cx="230503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Dexter</a:t>
            </a:r>
          </a:p>
          <a:p>
            <a:r>
              <a:rPr lang="en-GB" dirty="0"/>
              <a:t>Dexter is determined. When he makes a mistake he learns from it and tries again. </a:t>
            </a:r>
          </a:p>
        </p:txBody>
      </p:sp>
      <p:pic>
        <p:nvPicPr>
          <p:cNvPr id="20" name="Picture 19">
            <a:extLst>
              <a:ext uri="{FF2B5EF4-FFF2-40B4-BE49-F238E27FC236}">
                <a16:creationId xmlns="" xmlns:a16="http://schemas.microsoft.com/office/drawing/2014/main" id="{0631C19C-2B09-A445-8A97-62FC8430FA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733039" y="3152000"/>
            <a:ext cx="4533900" cy="2578100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8C9586E8-9D62-4241-8905-096D6EFD5B4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4005" y="3106581"/>
            <a:ext cx="4470628" cy="2578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854954" y="4380759"/>
            <a:ext cx="14111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Can we do it differently?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84938" y="4491575"/>
            <a:ext cx="185187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Let’s try again!</a:t>
            </a:r>
          </a:p>
        </p:txBody>
      </p:sp>
    </p:spTree>
    <p:extLst>
      <p:ext uri="{BB962C8B-B14F-4D97-AF65-F5344CB8AC3E}">
        <p14:creationId xmlns:p14="http://schemas.microsoft.com/office/powerpoint/2010/main" val="9696898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5152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Meet the growth-</a:t>
            </a:r>
            <a:r>
              <a:rPr lang="en-GB" sz="3600" b="1" dirty="0" err="1">
                <a:solidFill>
                  <a:srgbClr val="5E247E"/>
                </a:solidFill>
              </a:rPr>
              <a:t>mindset</a:t>
            </a:r>
            <a:r>
              <a:rPr lang="en-GB" sz="3600" b="1" dirty="0">
                <a:solidFill>
                  <a:srgbClr val="5E247E"/>
                </a:solidFill>
              </a:rPr>
              <a:t> characters!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0" name="Google Shape;295;p45"/>
          <p:cNvPicPr preferRelativeResize="0"/>
          <p:nvPr/>
        </p:nvPicPr>
        <p:blipFill rotWithShape="1">
          <a:blip r:embed="rId5">
            <a:alphaModFix/>
          </a:blip>
          <a:srcRect b="1409"/>
          <a:stretch/>
        </p:blipFill>
        <p:spPr>
          <a:xfrm>
            <a:off x="312135" y="1447084"/>
            <a:ext cx="2206846" cy="4215142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Google Shape;296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171221" y="1447084"/>
            <a:ext cx="1618843" cy="4333531"/>
          </a:xfrm>
          <a:prstGeom prst="rect">
            <a:avLst/>
          </a:prstGeom>
          <a:noFill/>
          <a:ln>
            <a:noFill/>
          </a:ln>
        </p:spPr>
      </p:pic>
      <p:sp>
        <p:nvSpPr>
          <p:cNvPr id="9" name="TextBox 8"/>
          <p:cNvSpPr txBox="1"/>
          <p:nvPr/>
        </p:nvSpPr>
        <p:spPr>
          <a:xfrm>
            <a:off x="2142164" y="1195774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Astrid</a:t>
            </a:r>
          </a:p>
          <a:p>
            <a:r>
              <a:rPr lang="en-GB" dirty="0"/>
              <a:t>Astrid is brave and confident. She is not afraid to make mistakes.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398889" y="4026289"/>
            <a:ext cx="201255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b="1" dirty="0"/>
              <a:t>Ash</a:t>
            </a:r>
          </a:p>
          <a:p>
            <a:r>
              <a:rPr lang="en-GB" dirty="0"/>
              <a:t>Ash is curious and inquisitive. He loves to explore new concepts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6704AD76-1908-734C-87D0-2D21E6E8D5C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97954" y="1138736"/>
            <a:ext cx="3414427" cy="2181351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05210" y="1871398"/>
            <a:ext cx="18518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Is there a pattern?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="" xmlns:a16="http://schemas.microsoft.com/office/drawing/2014/main" id="{9C67209D-FABF-1C48-BEB1-8181FB46FC2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96687" y="2794004"/>
            <a:ext cx="3727792" cy="234666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588179" y="3626358"/>
            <a:ext cx="12290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I will share my ideas!</a:t>
            </a:r>
          </a:p>
        </p:txBody>
      </p:sp>
    </p:spTree>
    <p:extLst>
      <p:ext uri="{BB962C8B-B14F-4D97-AF65-F5344CB8AC3E}">
        <p14:creationId xmlns:p14="http://schemas.microsoft.com/office/powerpoint/2010/main" val="2833950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See the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114" y="2910114"/>
            <a:ext cx="1554480" cy="1371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594" y="2854089"/>
            <a:ext cx="1481328" cy="146913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2922" y="2881521"/>
            <a:ext cx="1487424" cy="141427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250" y="2860185"/>
            <a:ext cx="1481328" cy="145694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5578" y="2808369"/>
            <a:ext cx="1310640" cy="148742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0571" y="4446815"/>
            <a:ext cx="7101840" cy="51816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5763" y="4808717"/>
            <a:ext cx="3132283" cy="2214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=""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=""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=""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=""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V="1">
            <a:off x="6153462" y="5066676"/>
            <a:ext cx="779489" cy="590412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=""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4901979" y="5395058"/>
            <a:ext cx="2098362" cy="12605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4969286" y="5395058"/>
            <a:ext cx="203105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Friendly, supportive characters help children develop a growth mindset.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=""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=""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=""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=""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F1AE3641-0602-2F4C-9D8A-26B65178CE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3833" y="1268388"/>
            <a:ext cx="4202189" cy="216061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87628" y="1433027"/>
            <a:ext cx="2010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70818" y="3883103"/>
            <a:ext cx="15682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pic>
        <p:nvPicPr>
          <p:cNvPr id="10" name="Picture 9" descr="C:\Users\Julie\Documents\0_JUST CONTENT\Power maths\Calculator policy\TO DO\artworks\aw_08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818" y="4524199"/>
            <a:ext cx="3595191" cy="1025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8095" y="3676868"/>
            <a:ext cx="1637267" cy="3205274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4227134" y="1644768"/>
            <a:ext cx="335614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/>
              <a:t>Shows how numbers can be split into parts. Helps show the connection between addition and subtraction.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7E862580-7F44-9744-BD0D-50F6E54AB4A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165468" y="3210156"/>
            <a:ext cx="3004174" cy="287819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4668148" y="4079176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=""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570818" y="1946838"/>
            <a:ext cx="1620547" cy="1664501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=""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=""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=""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=""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=""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14" name="Picture 13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727" y="1567703"/>
            <a:ext cx="3696607" cy="228584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Picture 14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431" y="1567703"/>
            <a:ext cx="3077272" cy="20828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TextBox 3"/>
          <p:cNvSpPr txBox="1"/>
          <p:nvPr/>
        </p:nvSpPr>
        <p:spPr>
          <a:xfrm>
            <a:off x="5417983" y="4939546"/>
            <a:ext cx="1950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2 + 4 = 6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="" xmlns:a16="http://schemas.microsoft.com/office/drawing/2014/main" id="{24373240-C213-B846-95C2-535FF6873679}"/>
              </a:ext>
            </a:extLst>
          </p:cNvPr>
          <p:cNvGrpSpPr/>
          <p:nvPr/>
        </p:nvGrpSpPr>
        <p:grpSpPr>
          <a:xfrm>
            <a:off x="1037801" y="4255537"/>
            <a:ext cx="1620547" cy="1664501"/>
            <a:chOff x="2297818" y="2022399"/>
            <a:chExt cx="1620547" cy="1664501"/>
          </a:xfrm>
        </p:grpSpPr>
        <p:cxnSp>
          <p:nvCxnSpPr>
            <p:cNvPr id="10" name="Straight Connector 9">
              <a:extLst>
                <a:ext uri="{FF2B5EF4-FFF2-40B4-BE49-F238E27FC236}">
                  <a16:creationId xmlns="" xmlns:a16="http://schemas.microsoft.com/office/drawing/2014/main" id="{784BF327-8FDA-E74C-9A83-EC6D8A393DDE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="" xmlns:a16="http://schemas.microsoft.com/office/drawing/2014/main" id="{DE04FDA4-E840-DA42-9651-BDC3793319C7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>
              <a:extLst>
                <a:ext uri="{FF2B5EF4-FFF2-40B4-BE49-F238E27FC236}">
                  <a16:creationId xmlns="" xmlns:a16="http://schemas.microsoft.com/office/drawing/2014/main" id="{72A41F3B-96D2-0E4E-B799-257A595B98C8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2</a:t>
              </a:r>
            </a:p>
          </p:txBody>
        </p:sp>
        <p:sp>
          <p:nvSpPr>
            <p:cNvPr id="13" name="Oval 12">
              <a:extLst>
                <a:ext uri="{FF2B5EF4-FFF2-40B4-BE49-F238E27FC236}">
                  <a16:creationId xmlns="" xmlns:a16="http://schemas.microsoft.com/office/drawing/2014/main" id="{3E253166-44EA-C84D-8ADA-7B20A90C6728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4</a:t>
              </a:r>
              <a:endParaRPr lang="en-US" sz="2800" dirty="0"/>
            </a:p>
          </p:txBody>
        </p:sp>
        <p:sp>
          <p:nvSpPr>
            <p:cNvPr id="16" name="Oval 15">
              <a:extLst>
                <a:ext uri="{FF2B5EF4-FFF2-40B4-BE49-F238E27FC236}">
                  <a16:creationId xmlns="" xmlns:a16="http://schemas.microsoft.com/office/drawing/2014/main" id="{D11B09C3-43A5-6343-8797-C12151781D75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6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4362484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1787</TotalTime>
  <Words>1007</Words>
  <Application>Microsoft Office PowerPoint</Application>
  <PresentationFormat>On-screen Show (4:3)</PresentationFormat>
  <Paragraphs>110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Claire Duncan</cp:lastModifiedBy>
  <cp:revision>114</cp:revision>
  <dcterms:created xsi:type="dcterms:W3CDTF">2017-04-18T10:43:24Z</dcterms:created>
  <dcterms:modified xsi:type="dcterms:W3CDTF">2020-01-22T11:17:29Z</dcterms:modified>
  <cp:category/>
</cp:coreProperties>
</file>