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90" r:id="rId4"/>
    <p:sldId id="291" r:id="rId5"/>
    <p:sldId id="285" r:id="rId6"/>
    <p:sldId id="266" r:id="rId7"/>
    <p:sldId id="269" r:id="rId8"/>
    <p:sldId id="286" r:id="rId9"/>
    <p:sldId id="281" r:id="rId10"/>
    <p:sldId id="287" r:id="rId11"/>
    <p:sldId id="284" r:id="rId12"/>
    <p:sldId id="270" r:id="rId13"/>
    <p:sldId id="288" r:id="rId14"/>
    <p:sldId id="271" r:id="rId15"/>
    <p:sldId id="272"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E0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577" autoAdjust="0"/>
    <p:restoredTop sz="94660"/>
  </p:normalViewPr>
  <p:slideViewPr>
    <p:cSldViewPr snapToGrid="0">
      <p:cViewPr varScale="1">
        <p:scale>
          <a:sx n="74" d="100"/>
          <a:sy n="74" d="100"/>
        </p:scale>
        <p:origin x="392" y="5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customXml" Target="../customXml/item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ustomXml" Target="../customXml/item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MP - Sophie Keylock" userId="adf115f1-851b-44d9-ad9b-4a6c20dae351" providerId="ADAL" clId="{FD059567-2A02-4467-86E5-DB04CB1E4267}"/>
    <pc:docChg chg="modSld">
      <pc:chgData name="MMP - Sophie Keylock" userId="adf115f1-851b-44d9-ad9b-4a6c20dae351" providerId="ADAL" clId="{FD059567-2A02-4467-86E5-DB04CB1E4267}" dt="2025-09-17T07:26:04.699" v="66" actId="20577"/>
      <pc:docMkLst>
        <pc:docMk/>
      </pc:docMkLst>
      <pc:sldChg chg="modSp mod">
        <pc:chgData name="MMP - Sophie Keylock" userId="adf115f1-851b-44d9-ad9b-4a6c20dae351" providerId="ADAL" clId="{FD059567-2A02-4467-86E5-DB04CB1E4267}" dt="2025-09-17T07:25:38.272" v="16" actId="1076"/>
        <pc:sldMkLst>
          <pc:docMk/>
          <pc:sldMk cId="2787901007" sldId="272"/>
        </pc:sldMkLst>
        <pc:spChg chg="mod">
          <ac:chgData name="MMP - Sophie Keylock" userId="adf115f1-851b-44d9-ad9b-4a6c20dae351" providerId="ADAL" clId="{FD059567-2A02-4467-86E5-DB04CB1E4267}" dt="2025-09-17T07:25:32.933" v="14" actId="20577"/>
          <ac:spMkLst>
            <pc:docMk/>
            <pc:sldMk cId="2787901007" sldId="272"/>
            <ac:spMk id="12" creationId="{00000000-0000-0000-0000-000000000000}"/>
          </ac:spMkLst>
        </pc:spChg>
        <pc:graphicFrameChg chg="mod modGraphic">
          <ac:chgData name="MMP - Sophie Keylock" userId="adf115f1-851b-44d9-ad9b-4a6c20dae351" providerId="ADAL" clId="{FD059567-2A02-4467-86E5-DB04CB1E4267}" dt="2025-09-17T07:25:38.272" v="16" actId="1076"/>
          <ac:graphicFrameMkLst>
            <pc:docMk/>
            <pc:sldMk cId="2787901007" sldId="272"/>
            <ac:graphicFrameMk id="4" creationId="{00000000-0000-0000-0000-000000000000}"/>
          </ac:graphicFrameMkLst>
        </pc:graphicFrameChg>
      </pc:sldChg>
      <pc:sldChg chg="modSp mod">
        <pc:chgData name="MMP - Sophie Keylock" userId="adf115f1-851b-44d9-ad9b-4a6c20dae351" providerId="ADAL" clId="{FD059567-2A02-4467-86E5-DB04CB1E4267}" dt="2025-09-17T07:26:04.699" v="66" actId="20577"/>
        <pc:sldMkLst>
          <pc:docMk/>
          <pc:sldMk cId="629994351" sldId="281"/>
        </pc:sldMkLst>
        <pc:spChg chg="mod">
          <ac:chgData name="MMP - Sophie Keylock" userId="adf115f1-851b-44d9-ad9b-4a6c20dae351" providerId="ADAL" clId="{FD059567-2A02-4467-86E5-DB04CB1E4267}" dt="2025-09-17T07:26:04.699" v="66" actId="20577"/>
          <ac:spMkLst>
            <pc:docMk/>
            <pc:sldMk cId="629994351" sldId="281"/>
            <ac:spMk id="6" creationId="{00000000-0000-0000-0000-000000000000}"/>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D2159D37-17C7-407B-8C9C-6A32C112F38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21501900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159D37-17C7-407B-8C9C-6A32C112F38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8600945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D2159D37-17C7-407B-8C9C-6A32C112F38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39337430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D2159D37-17C7-407B-8C9C-6A32C112F387}"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17909519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D2159D37-17C7-407B-8C9C-6A32C112F387}" type="datetimeFigureOut">
              <a:rPr lang="en-GB" smtClean="0"/>
              <a:t>17/09/2025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11126089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D2159D37-17C7-407B-8C9C-6A32C112F387}" type="datetimeFigureOut">
              <a:rPr lang="en-GB" smtClean="0"/>
              <a:t>17/09/2025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14015832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2159D37-17C7-407B-8C9C-6A32C112F387}" type="datetimeFigureOut">
              <a:rPr lang="en-GB" smtClean="0"/>
              <a:t>17/09/2025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4041869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2159D37-17C7-407B-8C9C-6A32C112F387}"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32951572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2159D37-17C7-407B-8C9C-6A32C112F387}" type="datetimeFigureOut">
              <a:rPr lang="en-GB" smtClean="0"/>
              <a:t>17/09/2025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16563728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159D37-17C7-407B-8C9C-6A32C112F38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32724815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D2159D37-17C7-407B-8C9C-6A32C112F387}" type="datetimeFigureOut">
              <a:rPr lang="en-GB" smtClean="0"/>
              <a:t>17/09/2025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768AAB-B0AB-4505-BD1E-41CEDC716D09}" type="slidenum">
              <a:rPr lang="en-GB" smtClean="0"/>
              <a:t>‹#›</a:t>
            </a:fld>
            <a:endParaRPr lang="en-GB"/>
          </a:p>
        </p:txBody>
      </p:sp>
    </p:spTree>
    <p:extLst>
      <p:ext uri="{BB962C8B-B14F-4D97-AF65-F5344CB8AC3E}">
        <p14:creationId xmlns:p14="http://schemas.microsoft.com/office/powerpoint/2010/main" val="26325399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3900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2159D37-17C7-407B-8C9C-6A32C112F387}" type="datetimeFigureOut">
              <a:rPr lang="en-GB" smtClean="0"/>
              <a:t>17/09/2025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768AAB-B0AB-4505-BD1E-41CEDC716D09}" type="slidenum">
              <a:rPr lang="en-GB" smtClean="0"/>
              <a:t>‹#›</a:t>
            </a:fld>
            <a:endParaRPr lang="en-GB"/>
          </a:p>
        </p:txBody>
      </p:sp>
    </p:spTree>
    <p:extLst>
      <p:ext uri="{BB962C8B-B14F-4D97-AF65-F5344CB8AC3E}">
        <p14:creationId xmlns:p14="http://schemas.microsoft.com/office/powerpoint/2010/main" val="11764209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7" Type="http://schemas.openxmlformats.org/officeDocument/2006/relationships/image" Target="../media/image8.png"/><Relationship Id="rId2" Type="http://schemas.openxmlformats.org/officeDocument/2006/relationships/image" Target="../media/image2.jpeg"/><Relationship Id="rId1" Type="http://schemas.openxmlformats.org/officeDocument/2006/relationships/slideLayout" Target="../slideLayouts/slideLayout1.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tmp"/><Relationship Id="rId2" Type="http://schemas.openxmlformats.org/officeDocument/2006/relationships/image" Target="../media/image3.png"/><Relationship Id="rId1" Type="http://schemas.openxmlformats.org/officeDocument/2006/relationships/slideLayout" Target="../slideLayouts/slideLayout1.xml"/><Relationship Id="rId5" Type="http://schemas.openxmlformats.org/officeDocument/2006/relationships/image" Target="../media/image2.jpeg"/><Relationship Id="rId4" Type="http://schemas.openxmlformats.org/officeDocument/2006/relationships/image" Target="../media/image13.tmp"/></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 Id="rId4" Type="http://schemas.openxmlformats.org/officeDocument/2006/relationships/image" Target="../media/image14.tmp"/></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tmp"/><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2.xml"/><Relationship Id="rId5" Type="http://schemas.openxmlformats.org/officeDocument/2006/relationships/hyperlink" Target="https://www.edshed.com/en-gb/" TargetMode="External"/><Relationship Id="rId4" Type="http://schemas.openxmlformats.org/officeDocument/2006/relationships/image" Target="../media/image18.tmp"/></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22.tmp"/><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ave 5"/>
          <p:cNvSpPr/>
          <p:nvPr/>
        </p:nvSpPr>
        <p:spPr>
          <a:xfrm>
            <a:off x="2412206" y="5486398"/>
            <a:ext cx="8167687" cy="1283441"/>
          </a:xfrm>
          <a:prstGeom prst="wave">
            <a:avLst>
              <a:gd name="adj1" fmla="val 12500"/>
              <a:gd name="adj2" fmla="val 1050"/>
            </a:avLst>
          </a:prstGeom>
          <a:solidFill>
            <a:schemeClr val="accent2">
              <a:lumMod val="60000"/>
              <a:lumOff val="40000"/>
            </a:schemeClr>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4000" b="1" dirty="0">
                <a:solidFill>
                  <a:schemeClr val="bg1"/>
                </a:solidFill>
                <a:latin typeface="Muli" panose="02000503040000020004" pitchFamily="2" charset="0"/>
              </a:rPr>
              <a:t>Ladybird Class – 2025-2026</a:t>
            </a:r>
          </a:p>
        </p:txBody>
      </p:sp>
      <p:sp>
        <p:nvSpPr>
          <p:cNvPr id="9" name="Rounded Rectangle 8"/>
          <p:cNvSpPr/>
          <p:nvPr/>
        </p:nvSpPr>
        <p:spPr>
          <a:xfrm>
            <a:off x="1145136" y="208507"/>
            <a:ext cx="9791713" cy="1112293"/>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5400" b="1" u="sng" dirty="0">
                <a:solidFill>
                  <a:schemeClr val="bg1"/>
                </a:solidFill>
                <a:latin typeface="Muli" panose="02000303000000000000" pitchFamily="2" charset="0"/>
              </a:rPr>
              <a:t>Meet the Teacher Evening</a:t>
            </a:r>
          </a:p>
        </p:txBody>
      </p:sp>
      <p:pic>
        <p:nvPicPr>
          <p:cNvPr id="5" name="Picture 4">
            <a:extLst>
              <a:ext uri="{FF2B5EF4-FFF2-40B4-BE49-F238E27FC236}">
                <a16:creationId xmlns:a16="http://schemas.microsoft.com/office/drawing/2014/main" id="{32F0E4B8-4CCD-4121-97C0-50CA3D65C18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62309" y="5463757"/>
            <a:ext cx="1556331" cy="1128472"/>
          </a:xfrm>
          <a:prstGeom prst="rect">
            <a:avLst/>
          </a:prstGeom>
        </p:spPr>
      </p:pic>
      <p:pic>
        <p:nvPicPr>
          <p:cNvPr id="10" name="Picture 2" descr="West Country Schools Trust">
            <a:extLst>
              <a:ext uri="{FF2B5EF4-FFF2-40B4-BE49-F238E27FC236}">
                <a16:creationId xmlns:a16="http://schemas.microsoft.com/office/drawing/2014/main" id="{7AFE1621-5910-4CB3-941A-3E06704A0E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86780" y="5713616"/>
            <a:ext cx="1142911" cy="878613"/>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a:extLst>
              <a:ext uri="{FF2B5EF4-FFF2-40B4-BE49-F238E27FC236}">
                <a16:creationId xmlns:a16="http://schemas.microsoft.com/office/drawing/2014/main" id="{CFA0FF5E-D80B-623C-086A-B9B657CBC045}"/>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649470" y="1538532"/>
            <a:ext cx="2893060" cy="3707493"/>
          </a:xfrm>
          <a:prstGeom prst="rect">
            <a:avLst/>
          </a:prstGeom>
          <a:ln w="3175"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01914086"/>
      </p:ext>
    </p:extLst>
  </p:cSld>
  <p:clrMapOvr>
    <a:masterClrMapping/>
  </p:clrMapOvr>
  <mc:AlternateContent xmlns:mc="http://schemas.openxmlformats.org/markup-compatibility/2006" xmlns:p14="http://schemas.microsoft.com/office/powerpoint/2010/main">
    <mc:Choice Requires="p14">
      <p:transition spd="slow" p14:dur="2000" advTm="12229"/>
    </mc:Choice>
    <mc:Fallback xmlns="">
      <p:transition spd="slow" advTm="1222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Wave 12"/>
          <p:cNvSpPr/>
          <p:nvPr/>
        </p:nvSpPr>
        <p:spPr>
          <a:xfrm>
            <a:off x="1581753" y="116632"/>
            <a:ext cx="4514247" cy="1310852"/>
          </a:xfrm>
          <a:prstGeom prst="wave">
            <a:avLst>
              <a:gd name="adj1" fmla="val 12500"/>
              <a:gd name="adj2" fmla="val 468"/>
            </a:avLst>
          </a:prstGeom>
          <a:solidFill>
            <a:schemeClr val="accent2">
              <a:lumMod val="60000"/>
              <a:lumOff val="40000"/>
            </a:schemeClr>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4000" b="1" u="sng" dirty="0">
                <a:solidFill>
                  <a:schemeClr val="bg1"/>
                </a:solidFill>
                <a:latin typeface="Muli" panose="02000503040000020004" pitchFamily="2" charset="0"/>
              </a:rPr>
              <a:t>Meet the team…</a:t>
            </a:r>
          </a:p>
        </p:txBody>
      </p:sp>
      <p:sp>
        <p:nvSpPr>
          <p:cNvPr id="8" name="Rectangle 7"/>
          <p:cNvSpPr/>
          <p:nvPr/>
        </p:nvSpPr>
        <p:spPr>
          <a:xfrm>
            <a:off x="988291" y="1736436"/>
            <a:ext cx="1782618" cy="1865602"/>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18" name="Rectangle 17"/>
          <p:cNvSpPr/>
          <p:nvPr/>
        </p:nvSpPr>
        <p:spPr>
          <a:xfrm>
            <a:off x="1025236" y="3746697"/>
            <a:ext cx="1745673" cy="1074685"/>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latin typeface="Muli" panose="02000503040000020004" pitchFamily="2" charset="0"/>
            </a:endParaRPr>
          </a:p>
          <a:p>
            <a:pPr algn="ctr"/>
            <a:r>
              <a:rPr lang="en-GB" b="1" dirty="0">
                <a:latin typeface="Muli" panose="02000503040000020004" pitchFamily="2" charset="0"/>
              </a:rPr>
              <a:t>Mrs Keylock</a:t>
            </a:r>
          </a:p>
          <a:p>
            <a:pPr algn="ctr"/>
            <a:r>
              <a:rPr lang="en-GB" dirty="0">
                <a:latin typeface="Muli" panose="02000503040000020004" pitchFamily="2" charset="0"/>
              </a:rPr>
              <a:t>Class teacher</a:t>
            </a:r>
          </a:p>
          <a:p>
            <a:pPr algn="ctr"/>
            <a:endParaRPr lang="en-GB" dirty="0">
              <a:latin typeface="Muli" panose="02000503040000020004" pitchFamily="2" charset="0"/>
            </a:endParaRPr>
          </a:p>
        </p:txBody>
      </p:sp>
      <p:sp>
        <p:nvSpPr>
          <p:cNvPr id="24" name="Rectangle 23"/>
          <p:cNvSpPr/>
          <p:nvPr/>
        </p:nvSpPr>
        <p:spPr>
          <a:xfrm>
            <a:off x="3683997" y="1648664"/>
            <a:ext cx="1782618" cy="1865602"/>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25" name="Rectangle 24"/>
          <p:cNvSpPr/>
          <p:nvPr/>
        </p:nvSpPr>
        <p:spPr>
          <a:xfrm>
            <a:off x="3720942" y="3754366"/>
            <a:ext cx="1745673" cy="1074685"/>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b="1" dirty="0">
              <a:latin typeface="Muli" panose="02000503040000020004" pitchFamily="2" charset="0"/>
            </a:endParaRPr>
          </a:p>
          <a:p>
            <a:pPr algn="ctr"/>
            <a:r>
              <a:rPr lang="en-GB" b="1" dirty="0">
                <a:latin typeface="Muli" panose="02000503040000020004" pitchFamily="2" charset="0"/>
              </a:rPr>
              <a:t>Miss Dannan</a:t>
            </a:r>
          </a:p>
          <a:p>
            <a:pPr algn="ctr"/>
            <a:r>
              <a:rPr lang="en-GB" dirty="0">
                <a:latin typeface="Muli" panose="02000503040000020004" pitchFamily="2" charset="0"/>
              </a:rPr>
              <a:t>Teaching</a:t>
            </a:r>
          </a:p>
          <a:p>
            <a:pPr algn="ctr"/>
            <a:r>
              <a:rPr lang="en-GB" dirty="0">
                <a:latin typeface="Muli" panose="02000503040000020004" pitchFamily="2" charset="0"/>
              </a:rPr>
              <a:t>Assistant</a:t>
            </a:r>
          </a:p>
          <a:p>
            <a:pPr algn="ctr"/>
            <a:r>
              <a:rPr lang="en-GB" dirty="0"/>
              <a:t> </a:t>
            </a:r>
          </a:p>
        </p:txBody>
      </p:sp>
      <p:sp>
        <p:nvSpPr>
          <p:cNvPr id="31" name="Rectangle 30"/>
          <p:cNvSpPr/>
          <p:nvPr/>
        </p:nvSpPr>
        <p:spPr>
          <a:xfrm>
            <a:off x="8895824" y="1716453"/>
            <a:ext cx="1480105" cy="1862394"/>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32" name="Rectangle 31"/>
          <p:cNvSpPr/>
          <p:nvPr/>
        </p:nvSpPr>
        <p:spPr>
          <a:xfrm>
            <a:off x="8895824" y="3754366"/>
            <a:ext cx="1860154" cy="1151676"/>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Muli" panose="02000503040000020004" pitchFamily="2" charset="0"/>
              </a:rPr>
              <a:t>Mrs Sims</a:t>
            </a:r>
          </a:p>
          <a:p>
            <a:pPr algn="ctr"/>
            <a:r>
              <a:rPr lang="en-GB" dirty="0">
                <a:latin typeface="Muli" panose="02000503040000020004" pitchFamily="2" charset="0"/>
              </a:rPr>
              <a:t>Tuesday pm </a:t>
            </a:r>
          </a:p>
          <a:p>
            <a:pPr algn="ctr"/>
            <a:endParaRPr lang="en-GB" dirty="0">
              <a:latin typeface="Muli" panose="02000503040000020004" pitchFamily="2" charset="0"/>
            </a:endParaRPr>
          </a:p>
        </p:txBody>
      </p:sp>
      <p:pic>
        <p:nvPicPr>
          <p:cNvPr id="26" name="Picture 25">
            <a:extLst>
              <a:ext uri="{FF2B5EF4-FFF2-40B4-BE49-F238E27FC236}">
                <a16:creationId xmlns:a16="http://schemas.microsoft.com/office/drawing/2014/main" id="{096B3C5E-7F7C-4D9E-8F20-FCA0BE100DC9}"/>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60709" y="5476240"/>
            <a:ext cx="1782619" cy="1265128"/>
          </a:xfrm>
          <a:prstGeom prst="rect">
            <a:avLst/>
          </a:prstGeom>
        </p:spPr>
      </p:pic>
      <p:pic>
        <p:nvPicPr>
          <p:cNvPr id="16" name="Picture 15">
            <a:extLst>
              <a:ext uri="{FF2B5EF4-FFF2-40B4-BE49-F238E27FC236}">
                <a16:creationId xmlns:a16="http://schemas.microsoft.com/office/drawing/2014/main" id="{E2B7C472-31EF-446A-B154-F8EEC466E491}"/>
              </a:ext>
            </a:extLst>
          </p:cNvPr>
          <p:cNvPicPr>
            <a:picLocks noChangeAspect="1"/>
          </p:cNvPicPr>
          <p:nvPr/>
        </p:nvPicPr>
        <p:blipFill>
          <a:blip r:embed="rId3"/>
          <a:stretch>
            <a:fillRect/>
          </a:stretch>
        </p:blipFill>
        <p:spPr>
          <a:xfrm>
            <a:off x="8985984" y="1787465"/>
            <a:ext cx="1299784" cy="1704308"/>
          </a:xfrm>
          <a:prstGeom prst="rect">
            <a:avLst/>
          </a:prstGeom>
        </p:spPr>
      </p:pic>
      <p:pic>
        <p:nvPicPr>
          <p:cNvPr id="30" name="Picture 2" descr="West Country Schools Trust">
            <a:extLst>
              <a:ext uri="{FF2B5EF4-FFF2-40B4-BE49-F238E27FC236}">
                <a16:creationId xmlns:a16="http://schemas.microsoft.com/office/drawing/2014/main" id="{2DE9E335-5F97-4F20-8CFB-73C10D74F12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1440" y="5669497"/>
            <a:ext cx="1142911" cy="878613"/>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D32FBD05-1989-8AAD-91E5-BD407416440B}"/>
              </a:ext>
            </a:extLst>
          </p:cNvPr>
          <p:cNvSpPr/>
          <p:nvPr/>
        </p:nvSpPr>
        <p:spPr>
          <a:xfrm>
            <a:off x="6453593" y="1644422"/>
            <a:ext cx="1663864" cy="1934425"/>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dirty="0"/>
          </a:p>
        </p:txBody>
      </p:sp>
      <p:sp>
        <p:nvSpPr>
          <p:cNvPr id="5" name="Rectangle 4">
            <a:extLst>
              <a:ext uri="{FF2B5EF4-FFF2-40B4-BE49-F238E27FC236}">
                <a16:creationId xmlns:a16="http://schemas.microsoft.com/office/drawing/2014/main" id="{9B0AFABC-AAE2-6833-08D5-43C012B869CD}"/>
              </a:ext>
            </a:extLst>
          </p:cNvPr>
          <p:cNvSpPr/>
          <p:nvPr/>
        </p:nvSpPr>
        <p:spPr>
          <a:xfrm>
            <a:off x="6416648" y="3701757"/>
            <a:ext cx="1860154" cy="1265128"/>
          </a:xfrm>
          <a:prstGeom prst="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b="1" dirty="0">
                <a:latin typeface="Muli" panose="02000503040000020004" pitchFamily="2" charset="0"/>
              </a:rPr>
              <a:t>Ms Salt</a:t>
            </a:r>
          </a:p>
          <a:p>
            <a:pPr algn="ctr"/>
            <a:r>
              <a:rPr lang="en-GB" dirty="0">
                <a:latin typeface="Muli" panose="02000503040000020004" pitchFamily="2" charset="0"/>
              </a:rPr>
              <a:t>Teaching Assistant</a:t>
            </a:r>
          </a:p>
        </p:txBody>
      </p:sp>
      <p:pic>
        <p:nvPicPr>
          <p:cNvPr id="3" name="Picture 2">
            <a:extLst>
              <a:ext uri="{FF2B5EF4-FFF2-40B4-BE49-F238E27FC236}">
                <a16:creationId xmlns:a16="http://schemas.microsoft.com/office/drawing/2014/main" id="{FE62EA5A-E932-E4AB-1CCE-60B700800A96}"/>
              </a:ext>
            </a:extLst>
          </p:cNvPr>
          <p:cNvPicPr>
            <a:picLocks noChangeAspect="1"/>
          </p:cNvPicPr>
          <p:nvPr/>
        </p:nvPicPr>
        <p:blipFill>
          <a:blip r:embed="rId5"/>
          <a:stretch>
            <a:fillRect/>
          </a:stretch>
        </p:blipFill>
        <p:spPr>
          <a:xfrm>
            <a:off x="1145241" y="1796697"/>
            <a:ext cx="1459935" cy="1717570"/>
          </a:xfrm>
          <a:prstGeom prst="rect">
            <a:avLst/>
          </a:prstGeom>
        </p:spPr>
      </p:pic>
      <p:pic>
        <p:nvPicPr>
          <p:cNvPr id="9" name="Picture 8">
            <a:extLst>
              <a:ext uri="{FF2B5EF4-FFF2-40B4-BE49-F238E27FC236}">
                <a16:creationId xmlns:a16="http://schemas.microsoft.com/office/drawing/2014/main" id="{D693E4AF-5414-EDC7-37BA-73A905958D9A}"/>
              </a:ext>
            </a:extLst>
          </p:cNvPr>
          <p:cNvPicPr>
            <a:picLocks noChangeAspect="1"/>
          </p:cNvPicPr>
          <p:nvPr/>
        </p:nvPicPr>
        <p:blipFill>
          <a:blip r:embed="rId6"/>
          <a:stretch>
            <a:fillRect/>
          </a:stretch>
        </p:blipFill>
        <p:spPr>
          <a:xfrm>
            <a:off x="6607659" y="1883425"/>
            <a:ext cx="1389028" cy="1608347"/>
          </a:xfrm>
          <a:prstGeom prst="rect">
            <a:avLst/>
          </a:prstGeom>
        </p:spPr>
      </p:pic>
      <p:pic>
        <p:nvPicPr>
          <p:cNvPr id="11" name="Picture 10">
            <a:extLst>
              <a:ext uri="{FF2B5EF4-FFF2-40B4-BE49-F238E27FC236}">
                <a16:creationId xmlns:a16="http://schemas.microsoft.com/office/drawing/2014/main" id="{634D76A2-9AC4-460B-FBFB-5D13EE368A13}"/>
              </a:ext>
            </a:extLst>
          </p:cNvPr>
          <p:cNvPicPr>
            <a:picLocks noChangeAspect="1"/>
          </p:cNvPicPr>
          <p:nvPr/>
        </p:nvPicPr>
        <p:blipFill>
          <a:blip r:embed="rId7"/>
          <a:stretch>
            <a:fillRect/>
          </a:stretch>
        </p:blipFill>
        <p:spPr>
          <a:xfrm>
            <a:off x="3899261" y="1736436"/>
            <a:ext cx="1352271" cy="1719317"/>
          </a:xfrm>
          <a:prstGeom prst="rect">
            <a:avLst/>
          </a:prstGeom>
        </p:spPr>
      </p:pic>
    </p:spTree>
    <p:extLst>
      <p:ext uri="{BB962C8B-B14F-4D97-AF65-F5344CB8AC3E}">
        <p14:creationId xmlns:p14="http://schemas.microsoft.com/office/powerpoint/2010/main" val="841909983"/>
      </p:ext>
    </p:extLst>
  </p:cSld>
  <p:clrMapOvr>
    <a:masterClrMapping/>
  </p:clrMapOvr>
  <mc:AlternateContent xmlns:mc="http://schemas.openxmlformats.org/markup-compatibility/2006" xmlns:p14="http://schemas.microsoft.com/office/powerpoint/2010/main">
    <mc:Choice Requires="p14">
      <p:transition spd="slow" p14:dur="2000" advTm="29785"/>
    </mc:Choice>
    <mc:Fallback xmlns="">
      <p:transition spd="slow" advTm="2978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lowchart: Punched Tape 4">
            <a:extLst>
              <a:ext uri="{FF2B5EF4-FFF2-40B4-BE49-F238E27FC236}">
                <a16:creationId xmlns:a16="http://schemas.microsoft.com/office/drawing/2014/main" id="{1138FF32-978B-4F79-B91C-D95FDECAF6DD}"/>
              </a:ext>
            </a:extLst>
          </p:cNvPr>
          <p:cNvSpPr/>
          <p:nvPr/>
        </p:nvSpPr>
        <p:spPr>
          <a:xfrm>
            <a:off x="366522" y="281302"/>
            <a:ext cx="2420566" cy="1577625"/>
          </a:xfrm>
          <a:prstGeom prst="flowChartPunchedTape">
            <a:avLst/>
          </a:prstGeom>
          <a:solidFill>
            <a:schemeClr val="accent2">
              <a:lumMod val="60000"/>
              <a:lumOff val="40000"/>
            </a:schemeClr>
          </a:solidFill>
          <a:ln w="28575">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b="1" u="sng" dirty="0">
                <a:solidFill>
                  <a:schemeClr val="bg1"/>
                </a:solidFill>
                <a:latin typeface="Muli" panose="02000503040000020004" pitchFamily="2" charset="0"/>
              </a:rPr>
              <a:t>Our School Values </a:t>
            </a:r>
          </a:p>
        </p:txBody>
      </p:sp>
      <p:pic>
        <p:nvPicPr>
          <p:cNvPr id="2" name="Picture 1">
            <a:extLst>
              <a:ext uri="{FF2B5EF4-FFF2-40B4-BE49-F238E27FC236}">
                <a16:creationId xmlns:a16="http://schemas.microsoft.com/office/drawing/2014/main" id="{6BEBE184-1236-9867-52DB-FE2939BAF714}"/>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50655" y="5810752"/>
            <a:ext cx="1152227" cy="765946"/>
          </a:xfrm>
          <a:prstGeom prst="rect">
            <a:avLst/>
          </a:prstGeom>
          <a:solidFill>
            <a:schemeClr val="accent2">
              <a:lumMod val="60000"/>
              <a:lumOff val="40000"/>
            </a:schemeClr>
          </a:solidFill>
          <a:ln>
            <a:solidFill>
              <a:schemeClr val="accent1">
                <a:lumMod val="60000"/>
                <a:lumOff val="40000"/>
              </a:schemeClr>
            </a:solidFill>
          </a:ln>
        </p:spPr>
      </p:pic>
      <p:pic>
        <p:nvPicPr>
          <p:cNvPr id="3" name="Picture 2" descr="West Country Schools Trust">
            <a:extLst>
              <a:ext uri="{FF2B5EF4-FFF2-40B4-BE49-F238E27FC236}">
                <a16:creationId xmlns:a16="http://schemas.microsoft.com/office/drawing/2014/main" id="{F6B330AD-8B44-A983-789F-4ED4423B792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39032" y="5868347"/>
            <a:ext cx="996353" cy="765946"/>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F5D7639C-DE9F-A3F7-7816-88C57A5ABCDC}"/>
              </a:ext>
            </a:extLst>
          </p:cNvPr>
          <p:cNvPicPr>
            <a:picLocks noChangeAspect="1"/>
          </p:cNvPicPr>
          <p:nvPr/>
        </p:nvPicPr>
        <p:blipFill>
          <a:blip r:embed="rId4"/>
          <a:stretch>
            <a:fillRect/>
          </a:stretch>
        </p:blipFill>
        <p:spPr>
          <a:xfrm>
            <a:off x="2944422" y="281302"/>
            <a:ext cx="9095093" cy="6436405"/>
          </a:xfrm>
          <a:prstGeom prst="rect">
            <a:avLst/>
          </a:prstGeom>
        </p:spPr>
      </p:pic>
    </p:spTree>
    <p:extLst>
      <p:ext uri="{BB962C8B-B14F-4D97-AF65-F5344CB8AC3E}">
        <p14:creationId xmlns:p14="http://schemas.microsoft.com/office/powerpoint/2010/main" val="2531726861"/>
      </p:ext>
    </p:extLst>
  </p:cSld>
  <p:clrMapOvr>
    <a:masterClrMapping/>
  </p:clrMapOvr>
  <mc:AlternateContent xmlns:mc="http://schemas.openxmlformats.org/markup-compatibility/2006" xmlns:p14="http://schemas.microsoft.com/office/powerpoint/2010/main">
    <mc:Choice Requires="p14">
      <p:transition spd="slow" p14:dur="2000" advTm="42759"/>
    </mc:Choice>
    <mc:Fallback xmlns="">
      <p:transition spd="slow" advTm="42759"/>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Wave 5"/>
          <p:cNvSpPr/>
          <p:nvPr/>
        </p:nvSpPr>
        <p:spPr>
          <a:xfrm>
            <a:off x="133586" y="152400"/>
            <a:ext cx="8344492" cy="1518378"/>
          </a:xfrm>
          <a:prstGeom prst="wave">
            <a:avLst>
              <a:gd name="adj1" fmla="val 12500"/>
              <a:gd name="adj2" fmla="val -157"/>
            </a:avLst>
          </a:prstGeom>
          <a:solidFill>
            <a:schemeClr val="accent2">
              <a:lumMod val="60000"/>
              <a:lumOff val="40000"/>
            </a:schemeClr>
          </a:solidFill>
          <a:ln>
            <a:solidFill>
              <a:schemeClr val="accent1">
                <a:lumMod val="75000"/>
              </a:schemeClr>
            </a:solidFill>
          </a:ln>
        </p:spPr>
        <p:style>
          <a:lnRef idx="1">
            <a:schemeClr val="accent2"/>
          </a:lnRef>
          <a:fillRef idx="2">
            <a:schemeClr val="accent2"/>
          </a:fillRef>
          <a:effectRef idx="1">
            <a:schemeClr val="accent2"/>
          </a:effectRef>
          <a:fontRef idx="minor">
            <a:schemeClr val="dk1"/>
          </a:fontRef>
        </p:style>
        <p:txBody>
          <a:bodyPr rtlCol="0" anchor="ctr"/>
          <a:lstStyle/>
          <a:p>
            <a:pPr algn="ctr"/>
            <a:r>
              <a:rPr lang="en-GB" sz="2000" b="1" u="sng" dirty="0">
                <a:solidFill>
                  <a:schemeClr val="bg1"/>
                </a:solidFill>
                <a:latin typeface="Muli" panose="02000503040000020004" pitchFamily="2" charset="0"/>
              </a:rPr>
              <a:t>Our Curriculum</a:t>
            </a:r>
          </a:p>
          <a:p>
            <a:pPr algn="ctr"/>
            <a:r>
              <a:rPr lang="en-GB" b="1" dirty="0">
                <a:solidFill>
                  <a:schemeClr val="bg1"/>
                </a:solidFill>
                <a:latin typeface="Muli" panose="02000503040000020004" pitchFamily="2" charset="0"/>
              </a:rPr>
              <a:t>We use the National Curriculum and the following schemes are a platform to enhance the learning:</a:t>
            </a:r>
          </a:p>
        </p:txBody>
      </p:sp>
      <p:sp>
        <p:nvSpPr>
          <p:cNvPr id="4" name="Rounded Rectangle 3"/>
          <p:cNvSpPr/>
          <p:nvPr/>
        </p:nvSpPr>
        <p:spPr>
          <a:xfrm>
            <a:off x="3115114" y="1815447"/>
            <a:ext cx="2253649" cy="942994"/>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dirty="0">
              <a:solidFill>
                <a:schemeClr val="tx1"/>
              </a:solidFill>
            </a:endParaRPr>
          </a:p>
          <a:p>
            <a:pPr algn="ctr"/>
            <a:r>
              <a:rPr lang="en-GB" sz="2400" b="1" u="sng" dirty="0">
                <a:solidFill>
                  <a:schemeClr val="tx1"/>
                </a:solidFill>
                <a:latin typeface="Muli" panose="02000503040000020004" pitchFamily="2" charset="0"/>
              </a:rPr>
              <a:t>English</a:t>
            </a:r>
          </a:p>
          <a:p>
            <a:pPr algn="ctr"/>
            <a:r>
              <a:rPr lang="en-GB" dirty="0" err="1">
                <a:solidFill>
                  <a:schemeClr val="tx1"/>
                </a:solidFill>
                <a:latin typeface="Muli" panose="02000503040000020004" pitchFamily="2" charset="0"/>
              </a:rPr>
              <a:t>Bookwrites</a:t>
            </a:r>
            <a:endParaRPr lang="en-GB" dirty="0">
              <a:solidFill>
                <a:schemeClr val="tx1"/>
              </a:solidFill>
              <a:latin typeface="Muli" panose="02000503040000020004" pitchFamily="2" charset="0"/>
            </a:endParaRPr>
          </a:p>
          <a:p>
            <a:pPr algn="ctr"/>
            <a:r>
              <a:rPr lang="en-GB" sz="2400" dirty="0">
                <a:solidFill>
                  <a:schemeClr val="tx1"/>
                </a:solidFill>
              </a:rPr>
              <a:t> </a:t>
            </a:r>
          </a:p>
        </p:txBody>
      </p:sp>
      <p:sp>
        <p:nvSpPr>
          <p:cNvPr id="10" name="Rounded Rectangle 9"/>
          <p:cNvSpPr/>
          <p:nvPr/>
        </p:nvSpPr>
        <p:spPr>
          <a:xfrm>
            <a:off x="342499" y="1690221"/>
            <a:ext cx="2549236" cy="1136073"/>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b="1" u="sng" dirty="0">
              <a:solidFill>
                <a:schemeClr val="tx1"/>
              </a:solidFill>
              <a:latin typeface="Muli" panose="02000503040000020004" pitchFamily="2" charset="0"/>
            </a:endParaRPr>
          </a:p>
          <a:p>
            <a:pPr algn="ctr"/>
            <a:r>
              <a:rPr lang="en-GB" sz="2400" b="1" u="sng" dirty="0">
                <a:solidFill>
                  <a:schemeClr val="tx1"/>
                </a:solidFill>
                <a:latin typeface="Muli" panose="02000503040000020004" pitchFamily="2" charset="0"/>
              </a:rPr>
              <a:t>Maths</a:t>
            </a:r>
          </a:p>
          <a:p>
            <a:pPr algn="ctr"/>
            <a:r>
              <a:rPr lang="en-GB" sz="2000" dirty="0">
                <a:solidFill>
                  <a:schemeClr val="tx1"/>
                </a:solidFill>
                <a:latin typeface="Muli" panose="02000503040000020004" pitchFamily="2" charset="0"/>
              </a:rPr>
              <a:t>Power Maths (WRM Edition)</a:t>
            </a:r>
          </a:p>
          <a:p>
            <a:pPr algn="ctr"/>
            <a:r>
              <a:rPr lang="en-GB" sz="2400" dirty="0">
                <a:solidFill>
                  <a:schemeClr val="tx1"/>
                </a:solidFill>
              </a:rPr>
              <a:t> </a:t>
            </a:r>
          </a:p>
        </p:txBody>
      </p:sp>
      <p:sp>
        <p:nvSpPr>
          <p:cNvPr id="11" name="Rounded Rectangle 10"/>
          <p:cNvSpPr/>
          <p:nvPr/>
        </p:nvSpPr>
        <p:spPr>
          <a:xfrm>
            <a:off x="5778555" y="1763307"/>
            <a:ext cx="2420565" cy="1100462"/>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Spelling</a:t>
            </a:r>
          </a:p>
          <a:p>
            <a:pPr algn="ctr"/>
            <a:r>
              <a:rPr lang="en-GB" sz="2000" dirty="0">
                <a:solidFill>
                  <a:schemeClr val="tx1"/>
                </a:solidFill>
                <a:latin typeface="Muli" panose="02000503040000020004" pitchFamily="2" charset="0"/>
              </a:rPr>
              <a:t>Read Write Inc Spelling</a:t>
            </a:r>
          </a:p>
        </p:txBody>
      </p:sp>
      <p:sp>
        <p:nvSpPr>
          <p:cNvPr id="12" name="Rounded Rectangle 11"/>
          <p:cNvSpPr/>
          <p:nvPr/>
        </p:nvSpPr>
        <p:spPr>
          <a:xfrm>
            <a:off x="6544872" y="4571055"/>
            <a:ext cx="5568438" cy="1136073"/>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RE/History/Geography</a:t>
            </a:r>
          </a:p>
        </p:txBody>
      </p:sp>
      <p:sp>
        <p:nvSpPr>
          <p:cNvPr id="13" name="Rounded Rectangle 12"/>
          <p:cNvSpPr/>
          <p:nvPr/>
        </p:nvSpPr>
        <p:spPr>
          <a:xfrm>
            <a:off x="179417" y="3059206"/>
            <a:ext cx="5189346" cy="1413791"/>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Reading</a:t>
            </a:r>
          </a:p>
          <a:p>
            <a:pPr algn="ctr"/>
            <a:r>
              <a:rPr lang="en-GB" sz="2000" dirty="0" err="1">
                <a:solidFill>
                  <a:schemeClr val="tx1"/>
                </a:solidFill>
                <a:latin typeface="Muli" panose="02000503040000020004" pitchFamily="2" charset="0"/>
              </a:rPr>
              <a:t>RWInc</a:t>
            </a:r>
            <a:r>
              <a:rPr lang="en-GB" sz="2000" dirty="0">
                <a:solidFill>
                  <a:schemeClr val="tx1"/>
                </a:solidFill>
                <a:latin typeface="Muli" panose="02000503040000020004" pitchFamily="2" charset="0"/>
              </a:rPr>
              <a:t>  Whole Class Reading, Accelerated Reader and individual reading sessions</a:t>
            </a:r>
            <a:endParaRPr lang="en-GB" sz="2400" dirty="0">
              <a:solidFill>
                <a:schemeClr val="tx1"/>
              </a:solidFill>
              <a:latin typeface="Muli" panose="02000503040000020004" pitchFamily="2" charset="0"/>
            </a:endParaRPr>
          </a:p>
        </p:txBody>
      </p:sp>
      <p:sp>
        <p:nvSpPr>
          <p:cNvPr id="14" name="Rounded Rectangle 13"/>
          <p:cNvSpPr/>
          <p:nvPr/>
        </p:nvSpPr>
        <p:spPr>
          <a:xfrm>
            <a:off x="3508566" y="4571056"/>
            <a:ext cx="2549236" cy="1136073"/>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PSHE</a:t>
            </a:r>
          </a:p>
          <a:p>
            <a:pPr algn="ctr"/>
            <a:r>
              <a:rPr lang="en-GB" sz="2000" dirty="0">
                <a:solidFill>
                  <a:schemeClr val="tx1"/>
                </a:solidFill>
                <a:latin typeface="Muli" panose="02000503040000020004" pitchFamily="2" charset="0"/>
              </a:rPr>
              <a:t>Jigsaw Scheme</a:t>
            </a:r>
          </a:p>
        </p:txBody>
      </p:sp>
      <p:sp>
        <p:nvSpPr>
          <p:cNvPr id="15" name="Rounded Rectangle 14"/>
          <p:cNvSpPr/>
          <p:nvPr/>
        </p:nvSpPr>
        <p:spPr>
          <a:xfrm>
            <a:off x="222160" y="4604591"/>
            <a:ext cx="2799336" cy="1413791"/>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Art/DT</a:t>
            </a:r>
          </a:p>
          <a:p>
            <a:pPr algn="ctr"/>
            <a:r>
              <a:rPr lang="en-GB" sz="2000" dirty="0">
                <a:solidFill>
                  <a:schemeClr val="tx1"/>
                </a:solidFill>
                <a:latin typeface="Muli" panose="02000503040000020004" pitchFamily="2" charset="0"/>
              </a:rPr>
              <a:t>Access Art</a:t>
            </a:r>
            <a:endParaRPr lang="en-GB" sz="2400" dirty="0">
              <a:solidFill>
                <a:schemeClr val="tx1"/>
              </a:solidFill>
              <a:latin typeface="Muli" panose="02000503040000020004" pitchFamily="2" charset="0"/>
            </a:endParaRPr>
          </a:p>
        </p:txBody>
      </p:sp>
      <p:sp>
        <p:nvSpPr>
          <p:cNvPr id="16" name="Rounded Rectangle 15"/>
          <p:cNvSpPr/>
          <p:nvPr/>
        </p:nvSpPr>
        <p:spPr>
          <a:xfrm>
            <a:off x="5848880" y="3149376"/>
            <a:ext cx="2629198" cy="1269880"/>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PE</a:t>
            </a:r>
          </a:p>
          <a:p>
            <a:pPr algn="ctr"/>
            <a:r>
              <a:rPr lang="en-GB" sz="2000" dirty="0" err="1">
                <a:solidFill>
                  <a:schemeClr val="tx1"/>
                </a:solidFill>
                <a:latin typeface="Muli" panose="02000503040000020004" pitchFamily="2" charset="0"/>
              </a:rPr>
              <a:t>imoves</a:t>
            </a:r>
            <a:endParaRPr lang="en-GB" sz="2000" dirty="0">
              <a:solidFill>
                <a:schemeClr val="tx1"/>
              </a:solidFill>
              <a:latin typeface="Muli" panose="02000503040000020004" pitchFamily="2" charset="0"/>
            </a:endParaRPr>
          </a:p>
          <a:p>
            <a:pPr algn="ctr"/>
            <a:endParaRPr lang="en-GB" sz="2000" dirty="0">
              <a:solidFill>
                <a:schemeClr val="tx1"/>
              </a:solidFill>
              <a:latin typeface="Muli" panose="02000503040000020004" pitchFamily="2" charset="0"/>
            </a:endParaRPr>
          </a:p>
        </p:txBody>
      </p:sp>
      <p:sp>
        <p:nvSpPr>
          <p:cNvPr id="17" name="Rounded Rectangle 16"/>
          <p:cNvSpPr/>
          <p:nvPr/>
        </p:nvSpPr>
        <p:spPr>
          <a:xfrm>
            <a:off x="8552794" y="1774150"/>
            <a:ext cx="2549236" cy="1136073"/>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Science</a:t>
            </a:r>
          </a:p>
          <a:p>
            <a:pPr algn="ctr"/>
            <a:r>
              <a:rPr lang="en-GB" sz="2000" dirty="0" err="1">
                <a:solidFill>
                  <a:schemeClr val="tx1"/>
                </a:solidFill>
                <a:latin typeface="Muli" panose="02000503040000020004" pitchFamily="2" charset="0"/>
              </a:rPr>
              <a:t>WeST</a:t>
            </a:r>
            <a:r>
              <a:rPr lang="en-GB" sz="2000" dirty="0">
                <a:solidFill>
                  <a:schemeClr val="tx1"/>
                </a:solidFill>
                <a:latin typeface="Muli" panose="02000503040000020004" pitchFamily="2" charset="0"/>
              </a:rPr>
              <a:t> Science</a:t>
            </a:r>
          </a:p>
        </p:txBody>
      </p:sp>
      <p:sp>
        <p:nvSpPr>
          <p:cNvPr id="19" name="Rounded Rectangle 18"/>
          <p:cNvSpPr/>
          <p:nvPr/>
        </p:nvSpPr>
        <p:spPr>
          <a:xfrm>
            <a:off x="8913385" y="3149375"/>
            <a:ext cx="2549236" cy="1136073"/>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Computing</a:t>
            </a:r>
          </a:p>
          <a:p>
            <a:pPr algn="ctr"/>
            <a:r>
              <a:rPr lang="en-GB" sz="2000" dirty="0">
                <a:solidFill>
                  <a:schemeClr val="tx1"/>
                </a:solidFill>
                <a:latin typeface="Muli" panose="02000503040000020004" pitchFamily="2" charset="0"/>
              </a:rPr>
              <a:t>Purple Mash</a:t>
            </a:r>
            <a:endParaRPr lang="en-GB" sz="2400" dirty="0">
              <a:solidFill>
                <a:schemeClr val="tx1"/>
              </a:solidFill>
              <a:latin typeface="Muli" panose="02000503040000020004" pitchFamily="2" charset="0"/>
            </a:endParaRPr>
          </a:p>
        </p:txBody>
      </p:sp>
      <p:pic>
        <p:nvPicPr>
          <p:cNvPr id="20" name="Picture 19">
            <a:extLst>
              <a:ext uri="{FF2B5EF4-FFF2-40B4-BE49-F238E27FC236}">
                <a16:creationId xmlns:a16="http://schemas.microsoft.com/office/drawing/2014/main" id="{854054E0-3281-4032-8C8B-0B91665F2B43}"/>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8578688" y="416302"/>
            <a:ext cx="1152227" cy="765946"/>
          </a:xfrm>
          <a:prstGeom prst="rect">
            <a:avLst/>
          </a:prstGeom>
          <a:solidFill>
            <a:schemeClr val="accent2">
              <a:lumMod val="60000"/>
              <a:lumOff val="40000"/>
            </a:schemeClr>
          </a:solidFill>
          <a:ln>
            <a:solidFill>
              <a:schemeClr val="accent1">
                <a:lumMod val="60000"/>
                <a:lumOff val="40000"/>
              </a:schemeClr>
            </a:solidFill>
          </a:ln>
        </p:spPr>
      </p:pic>
      <p:pic>
        <p:nvPicPr>
          <p:cNvPr id="21" name="Picture 2" descr="West Country Schools Trust">
            <a:extLst>
              <a:ext uri="{FF2B5EF4-FFF2-40B4-BE49-F238E27FC236}">
                <a16:creationId xmlns:a16="http://schemas.microsoft.com/office/drawing/2014/main" id="{F1DFBB88-512D-4043-B6CD-FD7D03DF1F7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67065" y="473897"/>
            <a:ext cx="996353" cy="765946"/>
          </a:xfrm>
          <a:prstGeom prst="rect">
            <a:avLst/>
          </a:prstGeom>
          <a:noFill/>
          <a:extLst>
            <a:ext uri="{909E8E84-426E-40DD-AFC4-6F175D3DCCD1}">
              <a14:hiddenFill xmlns:a14="http://schemas.microsoft.com/office/drawing/2010/main">
                <a:solidFill>
                  <a:srgbClr val="FFFFFF"/>
                </a:solidFill>
              </a14:hiddenFill>
            </a:ext>
          </a:extLst>
        </p:spPr>
      </p:pic>
      <p:sp>
        <p:nvSpPr>
          <p:cNvPr id="2" name="Rounded Rectangle 13">
            <a:extLst>
              <a:ext uri="{FF2B5EF4-FFF2-40B4-BE49-F238E27FC236}">
                <a16:creationId xmlns:a16="http://schemas.microsoft.com/office/drawing/2014/main" id="{EFD679DA-B46F-2699-65EF-BA90BA04EB47}"/>
              </a:ext>
            </a:extLst>
          </p:cNvPr>
          <p:cNvSpPr/>
          <p:nvPr/>
        </p:nvSpPr>
        <p:spPr>
          <a:xfrm>
            <a:off x="5928842" y="5813183"/>
            <a:ext cx="2549236" cy="917957"/>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Music</a:t>
            </a:r>
          </a:p>
          <a:p>
            <a:pPr algn="ctr"/>
            <a:r>
              <a:rPr lang="en-GB" sz="2000" dirty="0">
                <a:solidFill>
                  <a:schemeClr val="tx1"/>
                </a:solidFill>
                <a:latin typeface="Muli" panose="02000503040000020004" pitchFamily="2" charset="0"/>
              </a:rPr>
              <a:t>Sing Up!</a:t>
            </a:r>
            <a:endParaRPr lang="en-GB" sz="2400" dirty="0">
              <a:solidFill>
                <a:schemeClr val="tx1"/>
              </a:solidFill>
              <a:latin typeface="Muli" panose="02000503040000020004" pitchFamily="2" charset="0"/>
            </a:endParaRPr>
          </a:p>
        </p:txBody>
      </p:sp>
    </p:spTree>
    <p:extLst>
      <p:ext uri="{BB962C8B-B14F-4D97-AF65-F5344CB8AC3E}">
        <p14:creationId xmlns:p14="http://schemas.microsoft.com/office/powerpoint/2010/main" val="3056163839"/>
      </p:ext>
    </p:extLst>
  </p:cSld>
  <p:clrMapOvr>
    <a:masterClrMapping/>
  </p:clrMapOvr>
  <mc:AlternateContent xmlns:mc="http://schemas.openxmlformats.org/markup-compatibility/2006" xmlns:p14="http://schemas.microsoft.com/office/powerpoint/2010/main">
    <mc:Choice Requires="p14">
      <p:transition spd="slow" p14:dur="2000" advTm="11803"/>
    </mc:Choice>
    <mc:Fallback xmlns="">
      <p:transition spd="slow" advTm="11803"/>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500" fill="hold"/>
                                        <p:tgtEl>
                                          <p:spTgt spid="4"/>
                                        </p:tgtEl>
                                        <p:attrNameLst>
                                          <p:attrName>ppt_x</p:attrName>
                                        </p:attrNameLst>
                                      </p:cBhvr>
                                      <p:tavLst>
                                        <p:tav tm="0">
                                          <p:val>
                                            <p:strVal val="#ppt_x"/>
                                          </p:val>
                                        </p:tav>
                                        <p:tav tm="100000">
                                          <p:val>
                                            <p:strVal val="#ppt_x"/>
                                          </p:val>
                                        </p:tav>
                                      </p:tavLst>
                                    </p:anim>
                                    <p:anim calcmode="lin" valueType="num">
                                      <p:cBhvr additive="base">
                                        <p:cTn id="1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anim calcmode="lin" valueType="num">
                                      <p:cBhvr additive="base">
                                        <p:cTn id="19" dur="500" fill="hold"/>
                                        <p:tgtEl>
                                          <p:spTgt spid="11"/>
                                        </p:tgtEl>
                                        <p:attrNameLst>
                                          <p:attrName>ppt_x</p:attrName>
                                        </p:attrNameLst>
                                      </p:cBhvr>
                                      <p:tavLst>
                                        <p:tav tm="0">
                                          <p:val>
                                            <p:strVal val="#ppt_x"/>
                                          </p:val>
                                        </p:tav>
                                        <p:tav tm="100000">
                                          <p:val>
                                            <p:strVal val="#ppt_x"/>
                                          </p:val>
                                        </p:tav>
                                      </p:tavLst>
                                    </p:anim>
                                    <p:anim calcmode="lin" valueType="num">
                                      <p:cBhvr additive="base">
                                        <p:cTn id="20"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ppt_x"/>
                                          </p:val>
                                        </p:tav>
                                        <p:tav tm="100000">
                                          <p:val>
                                            <p:strVal val="#ppt_x"/>
                                          </p:val>
                                        </p:tav>
                                      </p:tavLst>
                                    </p:anim>
                                    <p:anim calcmode="lin" valueType="num">
                                      <p:cBhvr additive="base">
                                        <p:cTn id="26"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fill="hold"/>
                                        <p:tgtEl>
                                          <p:spTgt spid="13"/>
                                        </p:tgtEl>
                                        <p:attrNameLst>
                                          <p:attrName>ppt_x</p:attrName>
                                        </p:attrNameLst>
                                      </p:cBhvr>
                                      <p:tavLst>
                                        <p:tav tm="0">
                                          <p:val>
                                            <p:strVal val="#ppt_x"/>
                                          </p:val>
                                        </p:tav>
                                        <p:tav tm="100000">
                                          <p:val>
                                            <p:strVal val="#ppt_x"/>
                                          </p:val>
                                        </p:tav>
                                      </p:tavLst>
                                    </p:anim>
                                    <p:anim calcmode="lin" valueType="num">
                                      <p:cBhvr additive="base">
                                        <p:cTn id="32"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500" fill="hold"/>
                                        <p:tgtEl>
                                          <p:spTgt spid="16"/>
                                        </p:tgtEl>
                                        <p:attrNameLst>
                                          <p:attrName>ppt_x</p:attrName>
                                        </p:attrNameLst>
                                      </p:cBhvr>
                                      <p:tavLst>
                                        <p:tav tm="0">
                                          <p:val>
                                            <p:strVal val="#ppt_x"/>
                                          </p:val>
                                        </p:tav>
                                        <p:tav tm="100000">
                                          <p:val>
                                            <p:strVal val="#ppt_x"/>
                                          </p:val>
                                        </p:tav>
                                      </p:tavLst>
                                    </p:anim>
                                    <p:anim calcmode="lin" valueType="num">
                                      <p:cBhvr additive="base">
                                        <p:cTn id="3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9"/>
                                        </p:tgtEl>
                                        <p:attrNameLst>
                                          <p:attrName>style.visibility</p:attrName>
                                        </p:attrNameLst>
                                      </p:cBhvr>
                                      <p:to>
                                        <p:strVal val="visible"/>
                                      </p:to>
                                    </p:set>
                                    <p:anim calcmode="lin" valueType="num">
                                      <p:cBhvr additive="base">
                                        <p:cTn id="43" dur="500" fill="hold"/>
                                        <p:tgtEl>
                                          <p:spTgt spid="19"/>
                                        </p:tgtEl>
                                        <p:attrNameLst>
                                          <p:attrName>ppt_x</p:attrName>
                                        </p:attrNameLst>
                                      </p:cBhvr>
                                      <p:tavLst>
                                        <p:tav tm="0">
                                          <p:val>
                                            <p:strVal val="#ppt_x"/>
                                          </p:val>
                                        </p:tav>
                                        <p:tav tm="100000">
                                          <p:val>
                                            <p:strVal val="#ppt_x"/>
                                          </p:val>
                                        </p:tav>
                                      </p:tavLst>
                                    </p:anim>
                                    <p:anim calcmode="lin" valueType="num">
                                      <p:cBhvr additive="base">
                                        <p:cTn id="44"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500" fill="hold"/>
                                        <p:tgtEl>
                                          <p:spTgt spid="14"/>
                                        </p:tgtEl>
                                        <p:attrNameLst>
                                          <p:attrName>ppt_x</p:attrName>
                                        </p:attrNameLst>
                                      </p:cBhvr>
                                      <p:tavLst>
                                        <p:tav tm="0">
                                          <p:val>
                                            <p:strVal val="#ppt_x"/>
                                          </p:val>
                                        </p:tav>
                                        <p:tav tm="100000">
                                          <p:val>
                                            <p:strVal val="#ppt_x"/>
                                          </p:val>
                                        </p:tav>
                                      </p:tavLst>
                                    </p:anim>
                                    <p:anim calcmode="lin" valueType="num">
                                      <p:cBhvr additive="base">
                                        <p:cTn id="50"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 calcmode="lin" valueType="num">
                                      <p:cBhvr additive="base">
                                        <p:cTn id="55" dur="500" fill="hold"/>
                                        <p:tgtEl>
                                          <p:spTgt spid="12"/>
                                        </p:tgtEl>
                                        <p:attrNameLst>
                                          <p:attrName>ppt_x</p:attrName>
                                        </p:attrNameLst>
                                      </p:cBhvr>
                                      <p:tavLst>
                                        <p:tav tm="0">
                                          <p:val>
                                            <p:strVal val="#ppt_x"/>
                                          </p:val>
                                        </p:tav>
                                        <p:tav tm="100000">
                                          <p:val>
                                            <p:strVal val="#ppt_x"/>
                                          </p:val>
                                        </p:tav>
                                      </p:tavLst>
                                    </p:anim>
                                    <p:anim calcmode="lin" valueType="num">
                                      <p:cBhvr additive="base">
                                        <p:cTn id="5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5"/>
                                        </p:tgtEl>
                                        <p:attrNameLst>
                                          <p:attrName>style.visibility</p:attrName>
                                        </p:attrNameLst>
                                      </p:cBhvr>
                                      <p:to>
                                        <p:strVal val="visible"/>
                                      </p:to>
                                    </p:set>
                                    <p:anim calcmode="lin" valueType="num">
                                      <p:cBhvr additive="base">
                                        <p:cTn id="61" dur="500" fill="hold"/>
                                        <p:tgtEl>
                                          <p:spTgt spid="15"/>
                                        </p:tgtEl>
                                        <p:attrNameLst>
                                          <p:attrName>ppt_x</p:attrName>
                                        </p:attrNameLst>
                                      </p:cBhvr>
                                      <p:tavLst>
                                        <p:tav tm="0">
                                          <p:val>
                                            <p:strVal val="#ppt_x"/>
                                          </p:val>
                                        </p:tav>
                                        <p:tav tm="100000">
                                          <p:val>
                                            <p:strVal val="#ppt_x"/>
                                          </p:val>
                                        </p:tav>
                                      </p:tavLst>
                                    </p:anim>
                                    <p:anim calcmode="lin" valueType="num">
                                      <p:cBhvr additive="base">
                                        <p:cTn id="62"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2"/>
                                        </p:tgtEl>
                                        <p:attrNameLst>
                                          <p:attrName>style.visibility</p:attrName>
                                        </p:attrNameLst>
                                      </p:cBhvr>
                                      <p:to>
                                        <p:strVal val="visible"/>
                                      </p:to>
                                    </p:set>
                                    <p:anim calcmode="lin" valueType="num">
                                      <p:cBhvr additive="base">
                                        <p:cTn id="67" dur="500" fill="hold"/>
                                        <p:tgtEl>
                                          <p:spTgt spid="2"/>
                                        </p:tgtEl>
                                        <p:attrNameLst>
                                          <p:attrName>ppt_x</p:attrName>
                                        </p:attrNameLst>
                                      </p:cBhvr>
                                      <p:tavLst>
                                        <p:tav tm="0">
                                          <p:val>
                                            <p:strVal val="#ppt_x"/>
                                          </p:val>
                                        </p:tav>
                                        <p:tav tm="100000">
                                          <p:val>
                                            <p:strVal val="#ppt_x"/>
                                          </p:val>
                                        </p:tav>
                                      </p:tavLst>
                                    </p:anim>
                                    <p:anim calcmode="lin" valueType="num">
                                      <p:cBhvr additive="base">
                                        <p:cTn id="6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1" grpId="0" animBg="1"/>
      <p:bldP spid="12" grpId="0" animBg="1"/>
      <p:bldP spid="13" grpId="0" animBg="1"/>
      <p:bldP spid="14" grpId="0" animBg="1"/>
      <p:bldP spid="15" grpId="0" animBg="1"/>
      <p:bldP spid="16" grpId="0" animBg="1"/>
      <p:bldP spid="17" grpId="0" animBg="1"/>
      <p:bldP spid="19" grpId="0" animBg="1"/>
      <p:bldP spid="2"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653F74A-72C6-8A40-4FB6-111E8578FE4C}"/>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57648" y="5729982"/>
            <a:ext cx="1152227" cy="765946"/>
          </a:xfrm>
          <a:prstGeom prst="rect">
            <a:avLst/>
          </a:prstGeom>
          <a:solidFill>
            <a:schemeClr val="accent2">
              <a:lumMod val="60000"/>
              <a:lumOff val="40000"/>
            </a:schemeClr>
          </a:solidFill>
          <a:ln>
            <a:solidFill>
              <a:schemeClr val="accent1">
                <a:lumMod val="60000"/>
                <a:lumOff val="40000"/>
              </a:schemeClr>
            </a:solidFill>
          </a:ln>
        </p:spPr>
      </p:pic>
      <p:pic>
        <p:nvPicPr>
          <p:cNvPr id="5" name="Picture 2" descr="West Country Schools Trust">
            <a:extLst>
              <a:ext uri="{FF2B5EF4-FFF2-40B4-BE49-F238E27FC236}">
                <a16:creationId xmlns:a16="http://schemas.microsoft.com/office/drawing/2014/main" id="{901A23F3-3122-F248-E415-1FFD2F9CCA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46025" y="5787577"/>
            <a:ext cx="996353" cy="765946"/>
          </a:xfrm>
          <a:prstGeom prst="rect">
            <a:avLst/>
          </a:prstGeom>
          <a:noFill/>
          <a:extLst>
            <a:ext uri="{909E8E84-426E-40DD-AFC4-6F175D3DCCD1}">
              <a14:hiddenFill xmlns:a14="http://schemas.microsoft.com/office/drawing/2010/main">
                <a:solidFill>
                  <a:srgbClr val="FFFFFF"/>
                </a:solidFill>
              </a14:hiddenFill>
            </a:ext>
          </a:extLst>
        </p:spPr>
      </p:pic>
      <p:sp>
        <p:nvSpPr>
          <p:cNvPr id="6" name="Flowchart: Punched Tape 5">
            <a:extLst>
              <a:ext uri="{FF2B5EF4-FFF2-40B4-BE49-F238E27FC236}">
                <a16:creationId xmlns:a16="http://schemas.microsoft.com/office/drawing/2014/main" id="{9B1968BF-698A-6C5E-D4D7-F98AE4AC2DE3}"/>
              </a:ext>
            </a:extLst>
          </p:cNvPr>
          <p:cNvSpPr/>
          <p:nvPr/>
        </p:nvSpPr>
        <p:spPr>
          <a:xfrm>
            <a:off x="153166" y="179702"/>
            <a:ext cx="2950252" cy="2212515"/>
          </a:xfrm>
          <a:prstGeom prst="flowChartPunchedTape">
            <a:avLst/>
          </a:prstGeom>
          <a:solidFill>
            <a:schemeClr val="accent2">
              <a:lumMod val="60000"/>
              <a:lumOff val="40000"/>
            </a:schemeClr>
          </a:solidFill>
          <a:ln w="28575">
            <a:solidFill>
              <a:schemeClr val="accent1">
                <a:lumMod val="75000"/>
              </a:schemeClr>
            </a:solidFill>
          </a:ln>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800" b="1" u="sng" dirty="0">
                <a:solidFill>
                  <a:schemeClr val="bg1"/>
                </a:solidFill>
                <a:latin typeface="Muli" panose="02000503040000020004" pitchFamily="2" charset="0"/>
              </a:rPr>
              <a:t>Our curriculum this term</a:t>
            </a:r>
          </a:p>
        </p:txBody>
      </p:sp>
      <p:pic>
        <p:nvPicPr>
          <p:cNvPr id="7" name="Picture 6">
            <a:extLst>
              <a:ext uri="{FF2B5EF4-FFF2-40B4-BE49-F238E27FC236}">
                <a16:creationId xmlns:a16="http://schemas.microsoft.com/office/drawing/2014/main" id="{75626747-7169-24B9-42B7-522D2545EE9B}"/>
              </a:ext>
            </a:extLst>
          </p:cNvPr>
          <p:cNvPicPr>
            <a:picLocks noChangeAspect="1"/>
          </p:cNvPicPr>
          <p:nvPr/>
        </p:nvPicPr>
        <p:blipFill>
          <a:blip r:embed="rId4"/>
          <a:stretch>
            <a:fillRect/>
          </a:stretch>
        </p:blipFill>
        <p:spPr>
          <a:xfrm>
            <a:off x="3247466" y="328843"/>
            <a:ext cx="8757464" cy="6082590"/>
          </a:xfrm>
          <a:prstGeom prst="rect">
            <a:avLst/>
          </a:prstGeom>
        </p:spPr>
      </p:pic>
    </p:spTree>
    <p:extLst>
      <p:ext uri="{BB962C8B-B14F-4D97-AF65-F5344CB8AC3E}">
        <p14:creationId xmlns:p14="http://schemas.microsoft.com/office/powerpoint/2010/main" val="40333240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1364" y="2407141"/>
            <a:ext cx="1124395" cy="864379"/>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7D13170B-DFD1-4F95-B1FE-906A2313FF53}"/>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26348" y="5822089"/>
            <a:ext cx="1124395" cy="864379"/>
          </a:xfrm>
          <a:prstGeom prst="rect">
            <a:avLst/>
          </a:prstGeom>
        </p:spPr>
      </p:pic>
      <p:sp>
        <p:nvSpPr>
          <p:cNvPr id="6" name="Wave 5"/>
          <p:cNvSpPr/>
          <p:nvPr/>
        </p:nvSpPr>
        <p:spPr>
          <a:xfrm>
            <a:off x="287634" y="240798"/>
            <a:ext cx="2196343" cy="1959041"/>
          </a:xfrm>
          <a:prstGeom prst="wave">
            <a:avLst>
              <a:gd name="adj1" fmla="val 12500"/>
              <a:gd name="adj2" fmla="val 468"/>
            </a:avLst>
          </a:prstGeom>
          <a:solidFill>
            <a:schemeClr val="accent2"/>
          </a:solidFill>
          <a:ln w="28575">
            <a:solidFill>
              <a:schemeClr val="accent2">
                <a:lumMod val="60000"/>
                <a:lumOff val="4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bg1"/>
                </a:solidFill>
                <a:latin typeface="Muli" panose="02000503000000000000" pitchFamily="2" charset="0"/>
              </a:rPr>
              <a:t>Our Timetable</a:t>
            </a:r>
          </a:p>
        </p:txBody>
      </p:sp>
      <p:sp>
        <p:nvSpPr>
          <p:cNvPr id="3" name="Rectangle 2"/>
          <p:cNvSpPr/>
          <p:nvPr/>
        </p:nvSpPr>
        <p:spPr>
          <a:xfrm>
            <a:off x="8559800" y="3183467"/>
            <a:ext cx="457200" cy="186266"/>
          </a:xfrm>
          <a:prstGeom prst="rect">
            <a:avLst/>
          </a:prstGeom>
          <a:solidFill>
            <a:srgbClr val="E0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8559800" y="4910667"/>
            <a:ext cx="457200" cy="186266"/>
          </a:xfrm>
          <a:prstGeom prst="rect">
            <a:avLst/>
          </a:prstGeom>
          <a:solidFill>
            <a:srgbClr val="E0A9E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 name="Picture 4">
            <a:extLst>
              <a:ext uri="{FF2B5EF4-FFF2-40B4-BE49-F238E27FC236}">
                <a16:creationId xmlns:a16="http://schemas.microsoft.com/office/drawing/2014/main" id="{EDAEA111-43CF-B906-27AC-B4215B80D267}"/>
              </a:ext>
            </a:extLst>
          </p:cNvPr>
          <p:cNvPicPr>
            <a:picLocks noChangeAspect="1"/>
          </p:cNvPicPr>
          <p:nvPr/>
        </p:nvPicPr>
        <p:blipFill>
          <a:blip r:embed="rId4"/>
          <a:stretch>
            <a:fillRect/>
          </a:stretch>
        </p:blipFill>
        <p:spPr>
          <a:xfrm>
            <a:off x="2682987" y="279574"/>
            <a:ext cx="9382665" cy="6298852"/>
          </a:xfrm>
          <a:prstGeom prst="rect">
            <a:avLst/>
          </a:prstGeom>
        </p:spPr>
      </p:pic>
    </p:spTree>
    <p:extLst>
      <p:ext uri="{BB962C8B-B14F-4D97-AF65-F5344CB8AC3E}">
        <p14:creationId xmlns:p14="http://schemas.microsoft.com/office/powerpoint/2010/main" val="2815230450"/>
      </p:ext>
    </p:extLst>
  </p:cSld>
  <p:clrMapOvr>
    <a:masterClrMapping/>
  </p:clrMapOvr>
  <mc:AlternateContent xmlns:mc="http://schemas.openxmlformats.org/markup-compatibility/2006" xmlns:p14="http://schemas.microsoft.com/office/powerpoint/2010/main">
    <mc:Choice Requires="p14">
      <p:transition spd="slow" p14:dur="2000" advTm="43438"/>
    </mc:Choice>
    <mc:Fallback xmlns="">
      <p:transition spd="slow" advTm="43438"/>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015" y="5771986"/>
            <a:ext cx="1271312" cy="977321"/>
          </a:xfrm>
          <a:prstGeom prst="rect">
            <a:avLst/>
          </a:prstGeom>
          <a:noFill/>
          <a:extLst>
            <a:ext uri="{909E8E84-426E-40DD-AFC4-6F175D3DCCD1}">
              <a14:hiddenFill xmlns:a14="http://schemas.microsoft.com/office/drawing/2010/main">
                <a:solidFill>
                  <a:srgbClr val="FFFFFF"/>
                </a:solidFill>
              </a14:hiddenFill>
            </a:ext>
          </a:extLst>
        </p:spPr>
      </p:pic>
      <p:grpSp>
        <p:nvGrpSpPr>
          <p:cNvPr id="2" name="Group 1">
            <a:extLst>
              <a:ext uri="{FF2B5EF4-FFF2-40B4-BE49-F238E27FC236}">
                <a16:creationId xmlns:a16="http://schemas.microsoft.com/office/drawing/2014/main" id="{72036040-183F-4CD7-8EE1-F62283530D72}"/>
              </a:ext>
            </a:extLst>
          </p:cNvPr>
          <p:cNvGrpSpPr/>
          <p:nvPr/>
        </p:nvGrpSpPr>
        <p:grpSpPr>
          <a:xfrm>
            <a:off x="3286327" y="733433"/>
            <a:ext cx="8317575" cy="5391134"/>
            <a:chOff x="3429202" y="395074"/>
            <a:chExt cx="8317575" cy="5391134"/>
          </a:xfrm>
        </p:grpSpPr>
        <p:pic>
          <p:nvPicPr>
            <p:cNvPr id="9" name="Content Placeholder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29202" y="395074"/>
              <a:ext cx="4253721" cy="5391134"/>
            </a:xfrm>
            <a:prstGeom prst="rect">
              <a:avLst/>
            </a:prstGeom>
            <a:ln w="28575">
              <a:solidFill>
                <a:schemeClr val="accent2">
                  <a:lumMod val="60000"/>
                  <a:lumOff val="40000"/>
                </a:schemeClr>
              </a:solidFill>
            </a:ln>
          </p:spPr>
        </p:pic>
        <p:pic>
          <p:nvPicPr>
            <p:cNvPr id="10" name="Picture 9" descr="Screen Clipping"/>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61620" y="395074"/>
              <a:ext cx="4085157" cy="5391134"/>
            </a:xfrm>
            <a:prstGeom prst="rect">
              <a:avLst/>
            </a:prstGeom>
            <a:ln w="28575">
              <a:solidFill>
                <a:schemeClr val="accent2">
                  <a:lumMod val="60000"/>
                  <a:lumOff val="40000"/>
                </a:schemeClr>
              </a:solidFill>
            </a:ln>
          </p:spPr>
        </p:pic>
      </p:grpSp>
      <p:sp>
        <p:nvSpPr>
          <p:cNvPr id="12" name="Wave 11"/>
          <p:cNvSpPr/>
          <p:nvPr/>
        </p:nvSpPr>
        <p:spPr>
          <a:xfrm>
            <a:off x="448370" y="1183140"/>
            <a:ext cx="2377957" cy="1705264"/>
          </a:xfrm>
          <a:prstGeom prst="wave">
            <a:avLst>
              <a:gd name="adj1" fmla="val 12500"/>
              <a:gd name="adj2" fmla="val 468"/>
            </a:avLst>
          </a:prstGeom>
          <a:solidFill>
            <a:schemeClr val="accent2"/>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bg1"/>
                </a:solidFill>
                <a:latin typeface="Muli" panose="02000503040000020004" pitchFamily="2" charset="0"/>
              </a:rPr>
              <a:t>Handwriting</a:t>
            </a:r>
          </a:p>
        </p:txBody>
      </p:sp>
      <p:pic>
        <p:nvPicPr>
          <p:cNvPr id="11" name="Picture 10">
            <a:extLst>
              <a:ext uri="{FF2B5EF4-FFF2-40B4-BE49-F238E27FC236}">
                <a16:creationId xmlns:a16="http://schemas.microsoft.com/office/drawing/2014/main" id="{B55A4927-E911-4807-B3D9-5BE8F9362BB1}"/>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13348" y="5674852"/>
            <a:ext cx="1524000" cy="1171575"/>
          </a:xfrm>
          <a:prstGeom prst="rect">
            <a:avLst/>
          </a:prstGeom>
        </p:spPr>
      </p:pic>
    </p:spTree>
    <p:extLst>
      <p:ext uri="{BB962C8B-B14F-4D97-AF65-F5344CB8AC3E}">
        <p14:creationId xmlns:p14="http://schemas.microsoft.com/office/powerpoint/2010/main" val="3461016449"/>
      </p:ext>
    </p:extLst>
  </p:cSld>
  <p:clrMapOvr>
    <a:masterClrMapping/>
  </p:clrMapOvr>
  <mc:AlternateContent xmlns:mc="http://schemas.openxmlformats.org/markup-compatibility/2006" xmlns:p14="http://schemas.microsoft.com/office/powerpoint/2010/main">
    <mc:Choice Requires="p14">
      <p:transition spd="slow" p14:dur="2000" advTm="22510"/>
    </mc:Choice>
    <mc:Fallback xmlns="">
      <p:transition spd="slow" advTm="2251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932176" y="328486"/>
            <a:ext cx="9174480" cy="1536890"/>
          </a:xfrm>
          <a:solidFill>
            <a:schemeClr val="accent3"/>
          </a:solidFill>
        </p:spPr>
        <p:txBody>
          <a:bodyPr>
            <a:normAutofit fontScale="92500" lnSpcReduction="20000"/>
          </a:bodyPr>
          <a:lstStyle/>
          <a:p>
            <a:r>
              <a:rPr lang="en-GB" dirty="0">
                <a:latin typeface="Muli" panose="02000503040000020004" pitchFamily="2" charset="0"/>
              </a:rPr>
              <a:t>Read Write Inc (RWI) is used to ensure that all children have decodable books that match their stage. </a:t>
            </a:r>
          </a:p>
          <a:p>
            <a:r>
              <a:rPr lang="en-GB" dirty="0">
                <a:latin typeface="Muli" panose="02000503040000020004" pitchFamily="2" charset="0"/>
              </a:rPr>
              <a:t>Each week the children will bring home the books they have been using in lessons, a book bag book and a library book to be shared with them.  </a:t>
            </a:r>
          </a:p>
        </p:txBody>
      </p:sp>
      <p:pic>
        <p:nvPicPr>
          <p:cNvPr id="7"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015" y="5771986"/>
            <a:ext cx="1271312" cy="977321"/>
          </a:xfrm>
          <a:prstGeom prst="rect">
            <a:avLst/>
          </a:prstGeom>
          <a:noFill/>
          <a:extLst>
            <a:ext uri="{909E8E84-426E-40DD-AFC4-6F175D3DCCD1}">
              <a14:hiddenFill xmlns:a14="http://schemas.microsoft.com/office/drawing/2010/main">
                <a:solidFill>
                  <a:srgbClr val="FFFFFF"/>
                </a:solidFill>
              </a14:hiddenFill>
            </a:ext>
          </a:extLst>
        </p:spPr>
      </p:pic>
      <p:sp>
        <p:nvSpPr>
          <p:cNvPr id="12" name="Wave 11"/>
          <p:cNvSpPr/>
          <p:nvPr/>
        </p:nvSpPr>
        <p:spPr>
          <a:xfrm>
            <a:off x="335021" y="447644"/>
            <a:ext cx="2377957" cy="1705264"/>
          </a:xfrm>
          <a:prstGeom prst="wave">
            <a:avLst>
              <a:gd name="adj1" fmla="val 12500"/>
              <a:gd name="adj2" fmla="val 468"/>
            </a:avLst>
          </a:prstGeom>
          <a:solidFill>
            <a:schemeClr val="accent2"/>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bg1"/>
                </a:solidFill>
                <a:latin typeface="Muli" panose="02000503040000020004" pitchFamily="2" charset="0"/>
              </a:rPr>
              <a:t>Reading </a:t>
            </a:r>
          </a:p>
        </p:txBody>
      </p:sp>
      <p:pic>
        <p:nvPicPr>
          <p:cNvPr id="11" name="Picture 10">
            <a:extLst>
              <a:ext uri="{FF2B5EF4-FFF2-40B4-BE49-F238E27FC236}">
                <a16:creationId xmlns:a16="http://schemas.microsoft.com/office/drawing/2014/main" id="{B55A4927-E911-4807-B3D9-5BE8F9362BB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3348" y="5674852"/>
            <a:ext cx="1524000" cy="1171575"/>
          </a:xfrm>
          <a:prstGeom prst="rect">
            <a:avLst/>
          </a:prstGeom>
        </p:spPr>
      </p:pic>
      <p:sp>
        <p:nvSpPr>
          <p:cNvPr id="2" name="Subtitle 2">
            <a:extLst>
              <a:ext uri="{FF2B5EF4-FFF2-40B4-BE49-F238E27FC236}">
                <a16:creationId xmlns:a16="http://schemas.microsoft.com/office/drawing/2014/main" id="{1A0D7FB3-1DF3-52AC-FD0D-E90121333FEA}"/>
              </a:ext>
            </a:extLst>
          </p:cNvPr>
          <p:cNvSpPr txBox="1">
            <a:spLocks/>
          </p:cNvSpPr>
          <p:nvPr/>
        </p:nvSpPr>
        <p:spPr>
          <a:xfrm>
            <a:off x="1785015" y="3862535"/>
            <a:ext cx="10219944" cy="2165885"/>
          </a:xfrm>
          <a:prstGeom prst="rect">
            <a:avLst/>
          </a:prstGeom>
          <a:solidFill>
            <a:schemeClr val="accent3"/>
          </a:solidFill>
        </p:spPr>
        <p:txBody>
          <a:bodyPr vert="horz" lIns="91440" tIns="45720" rIns="91440" bIns="45720" rtlCol="0">
            <a:normAutofit fontScale="925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dirty="0">
                <a:latin typeface="Muli" panose="02000503040000020004" pitchFamily="2" charset="0"/>
              </a:rPr>
              <a:t>As a school DOJO is used as a reading record. </a:t>
            </a:r>
          </a:p>
          <a:p>
            <a:r>
              <a:rPr lang="en-GB" dirty="0">
                <a:latin typeface="Muli" panose="02000503040000020004" pitchFamily="2" charset="0"/>
              </a:rPr>
              <a:t>Please post in portfolios or on a message when your child has read and completed a book. We can then celebrate this with them and change books accordingly. </a:t>
            </a:r>
          </a:p>
          <a:p>
            <a:r>
              <a:rPr lang="en-GB" dirty="0">
                <a:latin typeface="Muli" panose="02000503040000020004" pitchFamily="2" charset="0"/>
              </a:rPr>
              <a:t>It is important that books are not only read once but several times to ensure fluency and opportunities to talk about what they have read. </a:t>
            </a:r>
          </a:p>
        </p:txBody>
      </p:sp>
      <p:sp>
        <p:nvSpPr>
          <p:cNvPr id="5" name="Subtitle 2">
            <a:extLst>
              <a:ext uri="{FF2B5EF4-FFF2-40B4-BE49-F238E27FC236}">
                <a16:creationId xmlns:a16="http://schemas.microsoft.com/office/drawing/2014/main" id="{60A4D367-8CA0-5599-08C8-EDF99695A295}"/>
              </a:ext>
            </a:extLst>
          </p:cNvPr>
          <p:cNvSpPr txBox="1">
            <a:spLocks/>
          </p:cNvSpPr>
          <p:nvPr/>
        </p:nvSpPr>
        <p:spPr>
          <a:xfrm>
            <a:off x="2712978" y="5138627"/>
            <a:ext cx="9174480" cy="1536890"/>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endParaRPr lang="en-GB" dirty="0">
              <a:latin typeface="Muli" panose="02000503040000020004" pitchFamily="2" charset="0"/>
            </a:endParaRPr>
          </a:p>
        </p:txBody>
      </p:sp>
      <p:pic>
        <p:nvPicPr>
          <p:cNvPr id="6" name="Picture 5" descr="A picture containing text, clipart&#10;&#10;Description automatically generated">
            <a:extLst>
              <a:ext uri="{FF2B5EF4-FFF2-40B4-BE49-F238E27FC236}">
                <a16:creationId xmlns:a16="http://schemas.microsoft.com/office/drawing/2014/main" id="{41D68FDA-1415-AB80-DC45-70BAABDC19F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089154" y="1994049"/>
            <a:ext cx="3225904" cy="1739813"/>
          </a:xfrm>
          <a:prstGeom prst="rect">
            <a:avLst/>
          </a:prstGeom>
        </p:spPr>
      </p:pic>
    </p:spTree>
    <p:extLst>
      <p:ext uri="{BB962C8B-B14F-4D97-AF65-F5344CB8AC3E}">
        <p14:creationId xmlns:p14="http://schemas.microsoft.com/office/powerpoint/2010/main" val="3290504899"/>
      </p:ext>
    </p:extLst>
  </p:cSld>
  <p:clrMapOvr>
    <a:masterClrMapping/>
  </p:clrMapOvr>
  <mc:AlternateContent xmlns:mc="http://schemas.openxmlformats.org/markup-compatibility/2006" xmlns:p14="http://schemas.microsoft.com/office/powerpoint/2010/main">
    <mc:Choice Requires="p14">
      <p:transition spd="slow" p14:dur="2000" advTm="22510"/>
    </mc:Choice>
    <mc:Fallback xmlns="">
      <p:transition spd="slow" advTm="2251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3486" y="61539"/>
            <a:ext cx="1524000" cy="1171575"/>
          </a:xfrm>
          <a:prstGeom prst="rect">
            <a:avLst/>
          </a:prstGeom>
          <a:noFill/>
          <a:extLst>
            <a:ext uri="{909E8E84-426E-40DD-AFC4-6F175D3DCCD1}">
              <a14:hiddenFill xmlns:a14="http://schemas.microsoft.com/office/drawing/2010/main">
                <a:solidFill>
                  <a:srgbClr val="FFFFFF"/>
                </a:solidFill>
              </a14:hiddenFill>
            </a:ext>
          </a:extLst>
        </p:spPr>
      </p:pic>
      <p:sp>
        <p:nvSpPr>
          <p:cNvPr id="6" name="Rounded Rectangle 5"/>
          <p:cNvSpPr/>
          <p:nvPr/>
        </p:nvSpPr>
        <p:spPr>
          <a:xfrm>
            <a:off x="4885189" y="345574"/>
            <a:ext cx="6417363" cy="6256694"/>
          </a:xfrm>
          <a:prstGeom prst="roundRect">
            <a:avLst/>
          </a:prstGeom>
          <a:solidFill>
            <a:schemeClr val="accent3"/>
          </a:solidFill>
          <a:ln w="38100">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2400" dirty="0">
              <a:solidFill>
                <a:srgbClr val="C00000"/>
              </a:solidFill>
              <a:latin typeface="Muli" panose="02000503000000000000" pitchFamily="2" charset="0"/>
            </a:endParaRPr>
          </a:p>
          <a:p>
            <a:r>
              <a:rPr lang="en-GB" sz="2400" dirty="0">
                <a:solidFill>
                  <a:schemeClr val="tx1"/>
                </a:solidFill>
                <a:latin typeface="Muli" panose="02000503000000000000" pitchFamily="2" charset="0"/>
              </a:rPr>
              <a:t>In Year 2, we introduce the </a:t>
            </a:r>
            <a:r>
              <a:rPr lang="en-GB" sz="2400" i="1" dirty="0">
                <a:solidFill>
                  <a:schemeClr val="tx1"/>
                </a:solidFill>
                <a:latin typeface="Muli" panose="02000503000000000000" pitchFamily="2" charset="0"/>
              </a:rPr>
              <a:t>Accelerated Reader </a:t>
            </a:r>
            <a:r>
              <a:rPr lang="en-GB" sz="2400" dirty="0">
                <a:solidFill>
                  <a:schemeClr val="tx1"/>
                </a:solidFill>
                <a:latin typeface="Muli" panose="02000503000000000000" pitchFamily="2" charset="0"/>
              </a:rPr>
              <a:t>programme once they are ready. </a:t>
            </a:r>
          </a:p>
          <a:p>
            <a:r>
              <a:rPr lang="en-GB" sz="2400" dirty="0">
                <a:solidFill>
                  <a:schemeClr val="tx1"/>
                </a:solidFill>
                <a:latin typeface="Muli" panose="02000503000000000000" pitchFamily="2" charset="0"/>
              </a:rPr>
              <a:t>At this time their library book will become their reading book. </a:t>
            </a:r>
          </a:p>
          <a:p>
            <a:endParaRPr lang="en-GB" sz="2400" dirty="0">
              <a:solidFill>
                <a:schemeClr val="tx1"/>
              </a:solidFill>
              <a:latin typeface="Muli" panose="02000503000000000000" pitchFamily="2" charset="0"/>
            </a:endParaRPr>
          </a:p>
          <a:p>
            <a:r>
              <a:rPr lang="en-GB" sz="2400" dirty="0">
                <a:solidFill>
                  <a:schemeClr val="tx1"/>
                </a:solidFill>
                <a:latin typeface="Muli" panose="02000503000000000000" pitchFamily="2" charset="0"/>
              </a:rPr>
              <a:t>This information will be shared on Dojo.</a:t>
            </a:r>
          </a:p>
        </p:txBody>
      </p:sp>
      <p:sp>
        <p:nvSpPr>
          <p:cNvPr id="7" name="AutoShape 2" descr="Accelerated Reader"/>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8" name="Picture 7"/>
          <p:cNvPicPr>
            <a:picLocks noChangeAspect="1"/>
          </p:cNvPicPr>
          <p:nvPr/>
        </p:nvPicPr>
        <p:blipFill>
          <a:blip r:embed="rId3"/>
          <a:stretch>
            <a:fillRect/>
          </a:stretch>
        </p:blipFill>
        <p:spPr>
          <a:xfrm>
            <a:off x="206710" y="5040168"/>
            <a:ext cx="2933700" cy="1562100"/>
          </a:xfrm>
          <a:prstGeom prst="rect">
            <a:avLst/>
          </a:prstGeom>
        </p:spPr>
      </p:pic>
      <p:pic>
        <p:nvPicPr>
          <p:cNvPr id="1030" name="Picture 6" descr="Child Reading Learning Education Illustration - Reading Clipart ..."/>
          <p:cNvPicPr>
            <a:picLocks noChangeAspect="1" noChangeArrowheads="1"/>
          </p:cNvPicPr>
          <p:nvPr/>
        </p:nvPicPr>
        <p:blipFill>
          <a:blip r:embed="rId4" cstate="print">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1673560" y="3218649"/>
            <a:ext cx="1531351" cy="1650654"/>
          </a:xfrm>
          <a:prstGeom prst="rect">
            <a:avLst/>
          </a:prstGeom>
          <a:noFill/>
          <a:extLst>
            <a:ext uri="{909E8E84-426E-40DD-AFC4-6F175D3DCCD1}">
              <a14:hiddenFill xmlns:a14="http://schemas.microsoft.com/office/drawing/2010/main">
                <a:solidFill>
                  <a:srgbClr val="FFFFFF"/>
                </a:solidFill>
              </a14:hiddenFill>
            </a:ext>
          </a:extLst>
        </p:spPr>
      </p:pic>
      <p:sp>
        <p:nvSpPr>
          <p:cNvPr id="11" name="Wave 10"/>
          <p:cNvSpPr/>
          <p:nvPr/>
        </p:nvSpPr>
        <p:spPr>
          <a:xfrm rot="20897335">
            <a:off x="602529" y="343207"/>
            <a:ext cx="3835706" cy="3346318"/>
          </a:xfrm>
          <a:prstGeom prst="wave">
            <a:avLst>
              <a:gd name="adj1" fmla="val 12500"/>
              <a:gd name="adj2" fmla="val 10000"/>
            </a:avLst>
          </a:prstGeom>
          <a:solidFill>
            <a:schemeClr val="accent3"/>
          </a:solidFill>
          <a:ln w="28575">
            <a:solidFill>
              <a:srgbClr val="C0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u="sng" dirty="0">
                <a:solidFill>
                  <a:schemeClr val="tx1"/>
                </a:solidFill>
                <a:latin typeface="Muli" panose="02000503000000000000" pitchFamily="2" charset="0"/>
              </a:rPr>
              <a:t>Reading books /Accelerated Reader</a:t>
            </a:r>
          </a:p>
        </p:txBody>
      </p:sp>
    </p:spTree>
    <p:extLst>
      <p:ext uri="{BB962C8B-B14F-4D97-AF65-F5344CB8AC3E}">
        <p14:creationId xmlns:p14="http://schemas.microsoft.com/office/powerpoint/2010/main" val="6299943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335290" y="1793951"/>
            <a:ext cx="11667320" cy="4886489"/>
          </a:xfrm>
          <a:solidFill>
            <a:schemeClr val="accent2"/>
          </a:solidFill>
        </p:spPr>
        <p:txBody>
          <a:bodyPr>
            <a:noAutofit/>
          </a:bodyPr>
          <a:lstStyle/>
          <a:p>
            <a:pPr marL="342900" indent="-342900">
              <a:buFont typeface="Arial" panose="020B0604020202020204" pitchFamily="34" charset="0"/>
              <a:buChar char="•"/>
            </a:pPr>
            <a:r>
              <a:rPr lang="en-GB" sz="2300" dirty="0">
                <a:latin typeface="Muli" panose="02000503040000020004" pitchFamily="2" charset="0"/>
              </a:rPr>
              <a:t>At the start of the term, children will complete an online ‘Star test’ to determine their reading level. Whilst this is often an improvement in reading progress from test to test, this is not always the case, especially for infrequent readers and following a break from learning. </a:t>
            </a:r>
          </a:p>
          <a:p>
            <a:pPr marL="342900" indent="-342900">
              <a:buFont typeface="Arial" panose="020B0604020202020204" pitchFamily="34" charset="0"/>
              <a:buChar char="•"/>
            </a:pPr>
            <a:r>
              <a:rPr lang="en-GB" sz="2300" dirty="0">
                <a:latin typeface="Muli" panose="02000503040000020004" pitchFamily="2" charset="0"/>
              </a:rPr>
              <a:t>Books will be chosen that are at the correct level for the child. At the end of each book, children will complete a quiz to determine how well the text has been understood. </a:t>
            </a:r>
          </a:p>
          <a:p>
            <a:pPr marL="342900" indent="-342900">
              <a:buFont typeface="Arial" panose="020B0604020202020204" pitchFamily="34" charset="0"/>
              <a:buChar char="•"/>
            </a:pPr>
            <a:r>
              <a:rPr lang="en-GB" sz="2300" dirty="0">
                <a:latin typeface="Muli" panose="02000503040000020004" pitchFamily="2" charset="0"/>
              </a:rPr>
              <a:t>When the book has been read, parents are asked to post on their child’s </a:t>
            </a:r>
            <a:r>
              <a:rPr lang="en-GB" sz="2300" dirty="0" err="1">
                <a:latin typeface="Muli" panose="02000503040000020004" pitchFamily="2" charset="0"/>
              </a:rPr>
              <a:t>Classdojo</a:t>
            </a:r>
            <a:r>
              <a:rPr lang="en-GB" sz="2300" dirty="0">
                <a:latin typeface="Muli" panose="02000503040000020004" pitchFamily="2" charset="0"/>
              </a:rPr>
              <a:t> portfolio stating that they are ready to quiz. </a:t>
            </a:r>
          </a:p>
          <a:p>
            <a:pPr marL="342900" indent="-342900">
              <a:buFont typeface="Arial" panose="020B0604020202020204" pitchFamily="34" charset="0"/>
              <a:buChar char="•"/>
            </a:pPr>
            <a:r>
              <a:rPr lang="en-GB" sz="2300" dirty="0">
                <a:latin typeface="Muli" panose="02000503040000020004" pitchFamily="2" charset="0"/>
              </a:rPr>
              <a:t>For shorter books, it may be beneficial to read the book more than once to embed the content; one weekly quiz with a well understood book is better than 5 poor quiz results.</a:t>
            </a:r>
          </a:p>
          <a:p>
            <a:pPr marL="342900" indent="-342900">
              <a:buFont typeface="Arial" panose="020B0604020202020204" pitchFamily="34" charset="0"/>
              <a:buChar char="•"/>
            </a:pPr>
            <a:r>
              <a:rPr lang="en-GB" sz="2300" dirty="0">
                <a:latin typeface="Muli" panose="02000503040000020004" pitchFamily="2" charset="0"/>
              </a:rPr>
              <a:t>Reading books should be in school every day.</a:t>
            </a:r>
          </a:p>
        </p:txBody>
      </p:sp>
      <p:sp>
        <p:nvSpPr>
          <p:cNvPr id="12" name="Wave 11"/>
          <p:cNvSpPr/>
          <p:nvPr/>
        </p:nvSpPr>
        <p:spPr>
          <a:xfrm>
            <a:off x="9561250" y="88688"/>
            <a:ext cx="2201664" cy="1269501"/>
          </a:xfrm>
          <a:prstGeom prst="wave">
            <a:avLst>
              <a:gd name="adj1" fmla="val 12500"/>
              <a:gd name="adj2" fmla="val 468"/>
            </a:avLst>
          </a:prstGeom>
          <a:solidFill>
            <a:schemeClr val="accent2"/>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Muli" panose="02000503040000020004" pitchFamily="2" charset="0"/>
                <a:ea typeface="+mn-ea"/>
                <a:cs typeface="+mn-cs"/>
              </a:rPr>
              <a:t>Reading </a:t>
            </a:r>
          </a:p>
        </p:txBody>
      </p:sp>
      <p:pic>
        <p:nvPicPr>
          <p:cNvPr id="11" name="Picture 10">
            <a:extLst>
              <a:ext uri="{FF2B5EF4-FFF2-40B4-BE49-F238E27FC236}">
                <a16:creationId xmlns:a16="http://schemas.microsoft.com/office/drawing/2014/main" id="{B55A4927-E911-4807-B3D9-5BE8F9362BB1}"/>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335290" y="177559"/>
            <a:ext cx="1449725" cy="1269501"/>
          </a:xfrm>
          <a:prstGeom prst="rect">
            <a:avLst/>
          </a:prstGeom>
        </p:spPr>
      </p:pic>
      <p:pic>
        <p:nvPicPr>
          <p:cNvPr id="4" name="Picture 3" descr="A picture containing text&#10;&#10;Description automatically generated">
            <a:extLst>
              <a:ext uri="{FF2B5EF4-FFF2-40B4-BE49-F238E27FC236}">
                <a16:creationId xmlns:a16="http://schemas.microsoft.com/office/drawing/2014/main" id="{D6DE3CA3-821A-02C9-B9AC-517F9CD24D3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94166" y="177559"/>
            <a:ext cx="5522006" cy="140324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99464477"/>
      </p:ext>
    </p:extLst>
  </p:cSld>
  <p:clrMapOvr>
    <a:masterClrMapping/>
  </p:clrMapOvr>
  <mc:AlternateContent xmlns:mc="http://schemas.openxmlformats.org/markup-compatibility/2006" xmlns:p14="http://schemas.microsoft.com/office/powerpoint/2010/main">
    <mc:Choice Requires="p14">
      <p:transition spd="slow" p14:dur="2000" advTm="22510"/>
    </mc:Choice>
    <mc:Fallback xmlns="">
      <p:transition spd="slow" advTm="2251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West Country Schools Trust">
            <a:extLst>
              <a:ext uri="{FF2B5EF4-FFF2-40B4-BE49-F238E27FC236}">
                <a16:creationId xmlns:a16="http://schemas.microsoft.com/office/drawing/2014/main" id="{6EB34976-5DE2-5DAD-C651-BF946F294D2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015" y="5771986"/>
            <a:ext cx="1271312" cy="97732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11226DD7-3C52-500F-37A0-F738155078E4}"/>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3348" y="5674852"/>
            <a:ext cx="1524000" cy="1171575"/>
          </a:xfrm>
          <a:prstGeom prst="rect">
            <a:avLst/>
          </a:prstGeom>
        </p:spPr>
      </p:pic>
      <p:sp>
        <p:nvSpPr>
          <p:cNvPr id="6" name="Wave 5">
            <a:extLst>
              <a:ext uri="{FF2B5EF4-FFF2-40B4-BE49-F238E27FC236}">
                <a16:creationId xmlns:a16="http://schemas.microsoft.com/office/drawing/2014/main" id="{CD2A22FF-3536-C215-75DD-1D0BD07D9548}"/>
              </a:ext>
            </a:extLst>
          </p:cNvPr>
          <p:cNvSpPr/>
          <p:nvPr/>
        </p:nvSpPr>
        <p:spPr>
          <a:xfrm>
            <a:off x="299669" y="363926"/>
            <a:ext cx="2970691" cy="1705264"/>
          </a:xfrm>
          <a:prstGeom prst="wave">
            <a:avLst>
              <a:gd name="adj1" fmla="val 12500"/>
              <a:gd name="adj2" fmla="val 468"/>
            </a:avLst>
          </a:prstGeom>
          <a:solidFill>
            <a:schemeClr val="accent2"/>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dirty="0">
                <a:solidFill>
                  <a:schemeClr val="bg1"/>
                </a:solidFill>
                <a:latin typeface="Muli" panose="02000503040000020004" pitchFamily="2" charset="0"/>
              </a:rPr>
              <a:t>Spelling</a:t>
            </a:r>
          </a:p>
        </p:txBody>
      </p:sp>
      <p:sp>
        <p:nvSpPr>
          <p:cNvPr id="2" name="TextBox 1">
            <a:extLst>
              <a:ext uri="{FF2B5EF4-FFF2-40B4-BE49-F238E27FC236}">
                <a16:creationId xmlns:a16="http://schemas.microsoft.com/office/drawing/2014/main" id="{4B623E96-76C9-1E19-96CE-4EBBE430C27A}"/>
              </a:ext>
            </a:extLst>
          </p:cNvPr>
          <p:cNvSpPr txBox="1"/>
          <p:nvPr/>
        </p:nvSpPr>
        <p:spPr>
          <a:xfrm>
            <a:off x="3888335" y="638029"/>
            <a:ext cx="7793765" cy="1477328"/>
          </a:xfrm>
          <a:prstGeom prst="rect">
            <a:avLst/>
          </a:prstGeom>
          <a:solidFill>
            <a:schemeClr val="accent3"/>
          </a:solidFill>
        </p:spPr>
        <p:txBody>
          <a:bodyPr wrap="square" rtlCol="0">
            <a:spAutoFit/>
          </a:bodyPr>
          <a:lstStyle/>
          <a:p>
            <a:pPr algn="ctr"/>
            <a:r>
              <a:rPr lang="en-GB" dirty="0">
                <a:latin typeface="Muli" panose="02000503000000000000" pitchFamily="2" charset="0"/>
              </a:rPr>
              <a:t>In Year 2, the children will start the year revising the Common Exception Words for year 1 and high frequency words before moving onto the year 2 words. They will have 5 words to practice at home during the week.  </a:t>
            </a:r>
          </a:p>
          <a:p>
            <a:pPr algn="ctr"/>
            <a:endParaRPr lang="en-GB" dirty="0">
              <a:latin typeface="Muli" panose="02000503000000000000" pitchFamily="2" charset="0"/>
            </a:endParaRPr>
          </a:p>
        </p:txBody>
      </p:sp>
      <p:pic>
        <p:nvPicPr>
          <p:cNvPr id="7" name="Picture 6" descr="A picture containing text, clipart&#10;&#10;Description automatically generated">
            <a:extLst>
              <a:ext uri="{FF2B5EF4-FFF2-40B4-BE49-F238E27FC236}">
                <a16:creationId xmlns:a16="http://schemas.microsoft.com/office/drawing/2014/main" id="{73848C23-4E64-E590-072A-032FD59A72A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305640" y="2069190"/>
            <a:ext cx="2547748" cy="2581947"/>
          </a:xfrm>
          <a:prstGeom prst="rect">
            <a:avLst/>
          </a:prstGeom>
        </p:spPr>
      </p:pic>
      <p:sp>
        <p:nvSpPr>
          <p:cNvPr id="9" name="TextBox 8">
            <a:extLst>
              <a:ext uri="{FF2B5EF4-FFF2-40B4-BE49-F238E27FC236}">
                <a16:creationId xmlns:a16="http://schemas.microsoft.com/office/drawing/2014/main" id="{C06305CB-8466-EE71-C147-2907926A04D6}"/>
              </a:ext>
            </a:extLst>
          </p:cNvPr>
          <p:cNvSpPr txBox="1"/>
          <p:nvPr/>
        </p:nvSpPr>
        <p:spPr>
          <a:xfrm>
            <a:off x="5450079" y="4928997"/>
            <a:ext cx="3326451" cy="1200329"/>
          </a:xfrm>
          <a:prstGeom prst="rect">
            <a:avLst/>
          </a:prstGeom>
          <a:solidFill>
            <a:schemeClr val="accent3"/>
          </a:solidFill>
        </p:spPr>
        <p:txBody>
          <a:bodyPr wrap="square">
            <a:spAutoFit/>
          </a:bodyPr>
          <a:lstStyle/>
          <a:p>
            <a:r>
              <a:rPr lang="en-GB" dirty="0">
                <a:latin typeface="Muli" panose="02000503000000000000" pitchFamily="2" charset="0"/>
              </a:rPr>
              <a:t>Spelling Shed is also used at home to support spellings. </a:t>
            </a:r>
          </a:p>
          <a:p>
            <a:endParaRPr lang="en-GB" dirty="0">
              <a:latin typeface="Muli" panose="02000503000000000000" pitchFamily="2" charset="0"/>
            </a:endParaRPr>
          </a:p>
          <a:p>
            <a:r>
              <a:rPr lang="en-GB" dirty="0" err="1">
                <a:latin typeface="Muli" panose="02000503000000000000" pitchFamily="2" charset="0"/>
                <a:hlinkClick r:id="rId5"/>
              </a:rPr>
              <a:t>EdShed</a:t>
            </a:r>
            <a:r>
              <a:rPr lang="en-GB" dirty="0">
                <a:latin typeface="Muli" panose="02000503000000000000" pitchFamily="2" charset="0"/>
              </a:rPr>
              <a:t> </a:t>
            </a:r>
          </a:p>
        </p:txBody>
      </p:sp>
      <p:sp>
        <p:nvSpPr>
          <p:cNvPr id="11" name="TextBox 10">
            <a:extLst>
              <a:ext uri="{FF2B5EF4-FFF2-40B4-BE49-F238E27FC236}">
                <a16:creationId xmlns:a16="http://schemas.microsoft.com/office/drawing/2014/main" id="{260F1D79-6C3D-37E8-7E3E-FE97D5F56D7D}"/>
              </a:ext>
            </a:extLst>
          </p:cNvPr>
          <p:cNvSpPr txBox="1"/>
          <p:nvPr/>
        </p:nvSpPr>
        <p:spPr>
          <a:xfrm>
            <a:off x="603816" y="2760838"/>
            <a:ext cx="6097424" cy="1477328"/>
          </a:xfrm>
          <a:prstGeom prst="rect">
            <a:avLst/>
          </a:prstGeom>
          <a:solidFill>
            <a:schemeClr val="accent3"/>
          </a:solidFill>
        </p:spPr>
        <p:txBody>
          <a:bodyPr wrap="square">
            <a:spAutoFit/>
          </a:bodyPr>
          <a:lstStyle/>
          <a:p>
            <a:pPr algn="ctr"/>
            <a:endParaRPr lang="en-GB" dirty="0">
              <a:latin typeface="Muli" panose="02000503000000000000" pitchFamily="2" charset="0"/>
            </a:endParaRPr>
          </a:p>
          <a:p>
            <a:pPr algn="ctr"/>
            <a:r>
              <a:rPr lang="en-GB" dirty="0">
                <a:latin typeface="Muli" panose="02000503000000000000" pitchFamily="2" charset="0"/>
              </a:rPr>
              <a:t>During the year the children will move onto the RWI Spelling programme. They will have a spelling log that will be taken to and from school to help learn the spellings over the week. </a:t>
            </a:r>
          </a:p>
        </p:txBody>
      </p:sp>
    </p:spTree>
    <p:extLst>
      <p:ext uri="{BB962C8B-B14F-4D97-AF65-F5344CB8AC3E}">
        <p14:creationId xmlns:p14="http://schemas.microsoft.com/office/powerpoint/2010/main" val="382759666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Wave 10"/>
          <p:cNvSpPr/>
          <p:nvPr/>
        </p:nvSpPr>
        <p:spPr>
          <a:xfrm rot="21374003">
            <a:off x="1328442" y="-45326"/>
            <a:ext cx="4899231" cy="1355851"/>
          </a:xfrm>
          <a:prstGeom prst="wave">
            <a:avLst/>
          </a:prstGeom>
          <a:solidFill>
            <a:schemeClr val="accent2">
              <a:lumMod val="60000"/>
              <a:lumOff val="40000"/>
            </a:schemeClr>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u="sng" dirty="0">
                <a:solidFill>
                  <a:schemeClr val="bg1"/>
                </a:solidFill>
                <a:latin typeface="Muli" panose="02000503040000020004" pitchFamily="2" charset="0"/>
              </a:rPr>
              <a:t>Homework</a:t>
            </a:r>
          </a:p>
        </p:txBody>
      </p:sp>
      <p:sp>
        <p:nvSpPr>
          <p:cNvPr id="13" name="Rounded Rectangle 12"/>
          <p:cNvSpPr/>
          <p:nvPr/>
        </p:nvSpPr>
        <p:spPr>
          <a:xfrm>
            <a:off x="2350259" y="1359693"/>
            <a:ext cx="7180344" cy="1542659"/>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Reading</a:t>
            </a:r>
          </a:p>
          <a:p>
            <a:pPr algn="ctr"/>
            <a:r>
              <a:rPr lang="en-GB" sz="2000" dirty="0">
                <a:solidFill>
                  <a:schemeClr val="tx1"/>
                </a:solidFill>
                <a:latin typeface="Muli" panose="02000503040000020004" pitchFamily="2" charset="0"/>
              </a:rPr>
              <a:t>Daily. Please use the Class Dojo portfolios to report when your child has read. (Photos / videos are optional a message is acceptable)  </a:t>
            </a:r>
            <a:endParaRPr lang="en-GB" sz="1600" dirty="0">
              <a:solidFill>
                <a:schemeClr val="tx1"/>
              </a:solidFill>
              <a:latin typeface="Muli" panose="02000503040000020004" pitchFamily="2" charset="0"/>
            </a:endParaRPr>
          </a:p>
        </p:txBody>
      </p:sp>
      <p:sp>
        <p:nvSpPr>
          <p:cNvPr id="14" name="Rounded Rectangle 13"/>
          <p:cNvSpPr/>
          <p:nvPr/>
        </p:nvSpPr>
        <p:spPr>
          <a:xfrm>
            <a:off x="616011" y="3315180"/>
            <a:ext cx="6678024" cy="1308298"/>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Spelling </a:t>
            </a:r>
          </a:p>
          <a:p>
            <a:pPr algn="ctr"/>
            <a:r>
              <a:rPr lang="en-GB" sz="2000" dirty="0">
                <a:solidFill>
                  <a:schemeClr val="tx1"/>
                </a:solidFill>
                <a:latin typeface="Muli" panose="02000503040000020004" pitchFamily="2" charset="0"/>
              </a:rPr>
              <a:t>Spelling Shed is used to practice weekly spellings</a:t>
            </a:r>
            <a:r>
              <a:rPr lang="en-GB" sz="2000" u="sng" dirty="0">
                <a:solidFill>
                  <a:schemeClr val="tx1"/>
                </a:solidFill>
                <a:latin typeface="Muli" panose="02000503040000020004" pitchFamily="2" charset="0"/>
              </a:rPr>
              <a:t>. </a:t>
            </a:r>
          </a:p>
        </p:txBody>
      </p:sp>
      <p:sp>
        <p:nvSpPr>
          <p:cNvPr id="15" name="Rounded Rectangle 14"/>
          <p:cNvSpPr/>
          <p:nvPr/>
        </p:nvSpPr>
        <p:spPr>
          <a:xfrm>
            <a:off x="7239911" y="4793623"/>
            <a:ext cx="4233206" cy="1542659"/>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400" b="1" u="sng" dirty="0">
                <a:solidFill>
                  <a:schemeClr val="tx1"/>
                </a:solidFill>
                <a:latin typeface="Muli" panose="02000503040000020004" pitchFamily="2" charset="0"/>
              </a:rPr>
              <a:t>Maths</a:t>
            </a:r>
          </a:p>
          <a:p>
            <a:pPr marL="342900" indent="-342900" algn="ctr">
              <a:buFont typeface="Arial" panose="020B0604020202020204" pitchFamily="34" charset="0"/>
              <a:buChar char="•"/>
            </a:pPr>
            <a:r>
              <a:rPr lang="en-GB" sz="2000" dirty="0">
                <a:solidFill>
                  <a:schemeClr val="tx1"/>
                </a:solidFill>
                <a:latin typeface="Muli" panose="02000503040000020004" pitchFamily="2" charset="0"/>
              </a:rPr>
              <a:t>A recall fact that will support the maths learning in class.</a:t>
            </a:r>
          </a:p>
          <a:p>
            <a:pPr marL="342900" indent="-342900" algn="ctr">
              <a:buFont typeface="Arial" panose="020B0604020202020204" pitchFamily="34" charset="0"/>
              <a:buChar char="•"/>
            </a:pPr>
            <a:r>
              <a:rPr lang="en-GB" sz="2000" dirty="0">
                <a:solidFill>
                  <a:schemeClr val="tx1"/>
                </a:solidFill>
                <a:latin typeface="Muli" panose="02000503040000020004" pitchFamily="2" charset="0"/>
              </a:rPr>
              <a:t>Power maths games  </a:t>
            </a:r>
          </a:p>
        </p:txBody>
      </p:sp>
      <p:pic>
        <p:nvPicPr>
          <p:cNvPr id="16" name="Picture 15">
            <a:extLst>
              <a:ext uri="{FF2B5EF4-FFF2-40B4-BE49-F238E27FC236}">
                <a16:creationId xmlns:a16="http://schemas.microsoft.com/office/drawing/2014/main" id="{AEAD6D88-9B16-4B6F-9533-860CBDC9A1FB}"/>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117791" y="5564953"/>
            <a:ext cx="1749449" cy="1216025"/>
          </a:xfrm>
          <a:prstGeom prst="rect">
            <a:avLst/>
          </a:prstGeom>
          <a:solidFill>
            <a:schemeClr val="accent2">
              <a:lumMod val="60000"/>
              <a:lumOff val="40000"/>
            </a:schemeClr>
          </a:solidFill>
          <a:ln>
            <a:solidFill>
              <a:schemeClr val="accent1">
                <a:lumMod val="75000"/>
              </a:schemeClr>
            </a:solidFill>
          </a:ln>
        </p:spPr>
      </p:pic>
      <p:pic>
        <p:nvPicPr>
          <p:cNvPr id="10" name="Picture 2" descr="West Country Schools Trust">
            <a:extLst>
              <a:ext uri="{FF2B5EF4-FFF2-40B4-BE49-F238E27FC236}">
                <a16:creationId xmlns:a16="http://schemas.microsoft.com/office/drawing/2014/main" id="{43FA77D4-AB37-4A0D-BEF0-D4B20563478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63862" y="5686425"/>
            <a:ext cx="1524000" cy="11715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1004380"/>
      </p:ext>
    </p:extLst>
  </p:cSld>
  <p:clrMapOvr>
    <a:masterClrMapping/>
  </p:clrMapOvr>
  <mc:AlternateContent xmlns:mc="http://schemas.openxmlformats.org/markup-compatibility/2006" xmlns:p14="http://schemas.microsoft.com/office/powerpoint/2010/main">
    <mc:Choice Requires="p14">
      <p:transition spd="slow" p14:dur="2000" advTm="97616"/>
    </mc:Choice>
    <mc:Fallback xmlns="">
      <p:transition spd="slow" advTm="97616"/>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277402" y="240791"/>
            <a:ext cx="8147407" cy="1655762"/>
          </a:xfrm>
        </p:spPr>
        <p:txBody>
          <a:bodyPr>
            <a:normAutofit/>
          </a:bodyPr>
          <a:lstStyle/>
          <a:p>
            <a:pPr algn="l"/>
            <a:r>
              <a:rPr lang="en-GB" dirty="0">
                <a:latin typeface="Muli" panose="02000503040000020004" pitchFamily="2" charset="0"/>
              </a:rPr>
              <a:t>Access to Power Maths activities (that are linked to current learning) will be introduced to allow children to reinforce Maths knowledge at home.</a:t>
            </a:r>
          </a:p>
          <a:p>
            <a:pPr algn="l"/>
            <a:endParaRPr lang="en-GB" dirty="0">
              <a:latin typeface="Muli" panose="02000503040000020004" pitchFamily="2" charset="0"/>
            </a:endParaRPr>
          </a:p>
          <a:p>
            <a:pPr algn="l"/>
            <a:endParaRPr lang="en-GB" dirty="0">
              <a:latin typeface="Muli" panose="02000503040000020004" pitchFamily="2" charset="0"/>
            </a:endParaRPr>
          </a:p>
        </p:txBody>
      </p:sp>
      <p:pic>
        <p:nvPicPr>
          <p:cNvPr id="7"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015" y="5771986"/>
            <a:ext cx="1271312" cy="97732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B55A4927-E911-4807-B3D9-5BE8F9362BB1}"/>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13348" y="5674852"/>
            <a:ext cx="1524000" cy="1171575"/>
          </a:xfrm>
          <a:prstGeom prst="rect">
            <a:avLst/>
          </a:prstGeom>
        </p:spPr>
      </p:pic>
      <p:pic>
        <p:nvPicPr>
          <p:cNvPr id="4" name="Picture 3">
            <a:extLst>
              <a:ext uri="{FF2B5EF4-FFF2-40B4-BE49-F238E27FC236}">
                <a16:creationId xmlns:a16="http://schemas.microsoft.com/office/drawing/2014/main" id="{06437814-3C79-DD83-4800-6350410BE2C6}"/>
              </a:ext>
            </a:extLst>
          </p:cNvPr>
          <p:cNvPicPr>
            <a:picLocks noChangeAspect="1"/>
          </p:cNvPicPr>
          <p:nvPr/>
        </p:nvPicPr>
        <p:blipFill>
          <a:blip r:embed="rId4"/>
          <a:stretch>
            <a:fillRect/>
          </a:stretch>
        </p:blipFill>
        <p:spPr>
          <a:xfrm>
            <a:off x="259570" y="1667604"/>
            <a:ext cx="3000345" cy="2379584"/>
          </a:xfrm>
          <a:prstGeom prst="rect">
            <a:avLst/>
          </a:prstGeom>
        </p:spPr>
      </p:pic>
      <p:pic>
        <p:nvPicPr>
          <p:cNvPr id="6" name="Picture 5">
            <a:extLst>
              <a:ext uri="{FF2B5EF4-FFF2-40B4-BE49-F238E27FC236}">
                <a16:creationId xmlns:a16="http://schemas.microsoft.com/office/drawing/2014/main" id="{C99F4D44-DC69-D54C-C64A-0ED4A88F1184}"/>
              </a:ext>
            </a:extLst>
          </p:cNvPr>
          <p:cNvPicPr>
            <a:picLocks noChangeAspect="1"/>
          </p:cNvPicPr>
          <p:nvPr/>
        </p:nvPicPr>
        <p:blipFill>
          <a:blip r:embed="rId5"/>
          <a:stretch>
            <a:fillRect/>
          </a:stretch>
        </p:blipFill>
        <p:spPr>
          <a:xfrm>
            <a:off x="8578579" y="186527"/>
            <a:ext cx="3457575" cy="2495550"/>
          </a:xfrm>
          <a:prstGeom prst="rect">
            <a:avLst/>
          </a:prstGeom>
        </p:spPr>
      </p:pic>
      <p:pic>
        <p:nvPicPr>
          <p:cNvPr id="5" name="Picture 4" descr="Text&#10;&#10;Description automatically generated with medium confidence">
            <a:extLst>
              <a:ext uri="{FF2B5EF4-FFF2-40B4-BE49-F238E27FC236}">
                <a16:creationId xmlns:a16="http://schemas.microsoft.com/office/drawing/2014/main" id="{799C29DD-2A00-2DA5-22BC-B8C39481E781}"/>
              </a:ext>
            </a:extLst>
          </p:cNvPr>
          <p:cNvPicPr>
            <a:picLocks noChangeAspect="1"/>
          </p:cNvPicPr>
          <p:nvPr/>
        </p:nvPicPr>
        <p:blipFill rotWithShape="1">
          <a:blip r:embed="rId6" cstate="print">
            <a:extLst>
              <a:ext uri="{28A0092B-C50C-407E-A947-70E740481C1C}">
                <a14:useLocalDpi xmlns:a14="http://schemas.microsoft.com/office/drawing/2010/main" val="0"/>
              </a:ext>
            </a:extLst>
          </a:blip>
          <a:srcRect t="5188" r="17259"/>
          <a:stretch/>
        </p:blipFill>
        <p:spPr>
          <a:xfrm>
            <a:off x="7264260" y="4058521"/>
            <a:ext cx="4745317" cy="2609636"/>
          </a:xfrm>
          <a:prstGeom prst="rect">
            <a:avLst/>
          </a:prstGeom>
        </p:spPr>
      </p:pic>
      <p:sp>
        <p:nvSpPr>
          <p:cNvPr id="8" name="Subtitle 2">
            <a:extLst>
              <a:ext uri="{FF2B5EF4-FFF2-40B4-BE49-F238E27FC236}">
                <a16:creationId xmlns:a16="http://schemas.microsoft.com/office/drawing/2014/main" id="{56E709E3-4FEF-0E09-A2BB-22E348B4702E}"/>
              </a:ext>
            </a:extLst>
          </p:cNvPr>
          <p:cNvSpPr txBox="1">
            <a:spLocks/>
          </p:cNvSpPr>
          <p:nvPr/>
        </p:nvSpPr>
        <p:spPr>
          <a:xfrm>
            <a:off x="92467" y="4502854"/>
            <a:ext cx="7346023" cy="1655762"/>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latin typeface="Muli" panose="02000503040000020004" pitchFamily="2" charset="0"/>
              </a:rPr>
              <a:t>White Rose Maths ‘app’ activities will also be available online to support Maths fluency and practice.</a:t>
            </a:r>
          </a:p>
          <a:p>
            <a:pPr algn="l"/>
            <a:endParaRPr lang="en-GB" dirty="0">
              <a:latin typeface="Muli" panose="02000503040000020004" pitchFamily="2" charset="0"/>
            </a:endParaRPr>
          </a:p>
          <a:p>
            <a:pPr algn="l"/>
            <a:endParaRPr lang="en-GB" dirty="0">
              <a:latin typeface="Muli" panose="02000503040000020004" pitchFamily="2" charset="0"/>
            </a:endParaRPr>
          </a:p>
        </p:txBody>
      </p:sp>
      <p:sp>
        <p:nvSpPr>
          <p:cNvPr id="9" name="Subtitle 2">
            <a:extLst>
              <a:ext uri="{FF2B5EF4-FFF2-40B4-BE49-F238E27FC236}">
                <a16:creationId xmlns:a16="http://schemas.microsoft.com/office/drawing/2014/main" id="{AC6B9CF3-1473-F527-86F5-181CC6D2E137}"/>
              </a:ext>
            </a:extLst>
          </p:cNvPr>
          <p:cNvSpPr txBox="1">
            <a:spLocks/>
          </p:cNvSpPr>
          <p:nvPr/>
        </p:nvSpPr>
        <p:spPr>
          <a:xfrm>
            <a:off x="3341727" y="2078153"/>
            <a:ext cx="5091644" cy="1655762"/>
          </a:xfrm>
          <a:prstGeom prst="rect">
            <a:avLst/>
          </a:prstGeom>
        </p:spPr>
        <p:txBody>
          <a:bodyPr vert="horz" lIns="91440" tIns="45720" rIns="91440" bIns="45720" rtlCol="0">
            <a:normAutofit fontScale="92500" lnSpcReduction="20000"/>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GB" dirty="0">
                <a:latin typeface="Muli" panose="02000503040000020004" pitchFamily="2" charset="0"/>
              </a:rPr>
              <a:t>Mastering Number is used to support basic number fluency and rapid subitising. </a:t>
            </a:r>
          </a:p>
          <a:p>
            <a:pPr algn="l"/>
            <a:r>
              <a:rPr lang="en-GB" dirty="0">
                <a:latin typeface="Muli" panose="02000503040000020004" pitchFamily="2" charset="0"/>
              </a:rPr>
              <a:t>Children will move on to Times Table Rockstars as appropriate to their progression.</a:t>
            </a:r>
          </a:p>
        </p:txBody>
      </p:sp>
      <p:sp>
        <p:nvSpPr>
          <p:cNvPr id="10" name="Rectangle 9">
            <a:extLst>
              <a:ext uri="{FF2B5EF4-FFF2-40B4-BE49-F238E27FC236}">
                <a16:creationId xmlns:a16="http://schemas.microsoft.com/office/drawing/2014/main" id="{AA404B58-A534-F22D-76A2-00877EC3E34C}"/>
              </a:ext>
            </a:extLst>
          </p:cNvPr>
          <p:cNvSpPr/>
          <p:nvPr/>
        </p:nvSpPr>
        <p:spPr>
          <a:xfrm>
            <a:off x="8585201" y="2800883"/>
            <a:ext cx="3432114" cy="1111045"/>
          </a:xfrm>
          <a:prstGeom prst="rect">
            <a:avLst/>
          </a:prstGeom>
          <a:solidFill>
            <a:schemeClr val="accent3">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dirty="0">
                <a:latin typeface="Muli" panose="02000503000000000000" pitchFamily="2" charset="0"/>
              </a:rPr>
              <a:t>There will be Maths homework every week!</a:t>
            </a:r>
          </a:p>
        </p:txBody>
      </p:sp>
      <p:pic>
        <p:nvPicPr>
          <p:cNvPr id="13" name="Picture 12" descr="Company name&#10;&#10;Description automatically generated with medium confidence">
            <a:extLst>
              <a:ext uri="{FF2B5EF4-FFF2-40B4-BE49-F238E27FC236}">
                <a16:creationId xmlns:a16="http://schemas.microsoft.com/office/drawing/2014/main" id="{7BF01EED-0EBC-5EC6-F6CF-1DC552D0D996}"/>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391916" y="1087466"/>
            <a:ext cx="2908449" cy="927148"/>
          </a:xfrm>
          <a:prstGeom prst="rect">
            <a:avLst/>
          </a:prstGeom>
        </p:spPr>
      </p:pic>
    </p:spTree>
    <p:extLst>
      <p:ext uri="{BB962C8B-B14F-4D97-AF65-F5344CB8AC3E}">
        <p14:creationId xmlns:p14="http://schemas.microsoft.com/office/powerpoint/2010/main" val="1670874681"/>
      </p:ext>
    </p:extLst>
  </p:cSld>
  <p:clrMapOvr>
    <a:masterClrMapping/>
  </p:clrMapOvr>
  <mc:AlternateContent xmlns:mc="http://schemas.openxmlformats.org/markup-compatibility/2006" xmlns:p14="http://schemas.microsoft.com/office/powerpoint/2010/main">
    <mc:Choice Requires="p14">
      <p:transition spd="slow" p14:dur="2000" advTm="22510"/>
    </mc:Choice>
    <mc:Fallback xmlns="">
      <p:transition spd="slow" advTm="2251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6305" y="3544326"/>
            <a:ext cx="1524000" cy="1171575"/>
          </a:xfrm>
          <a:prstGeom prst="rect">
            <a:avLst/>
          </a:prstGeom>
          <a:noFill/>
          <a:extLst>
            <a:ext uri="{909E8E84-426E-40DD-AFC4-6F175D3DCCD1}">
              <a14:hiddenFill xmlns:a14="http://schemas.microsoft.com/office/drawing/2010/main">
                <a:solidFill>
                  <a:srgbClr val="FFFFFF"/>
                </a:solidFill>
              </a14:hiddenFill>
            </a:ext>
          </a:extLst>
        </p:spPr>
      </p:pic>
      <p:sp>
        <p:nvSpPr>
          <p:cNvPr id="11" name="Wave 10"/>
          <p:cNvSpPr/>
          <p:nvPr/>
        </p:nvSpPr>
        <p:spPr>
          <a:xfrm rot="20899277">
            <a:off x="163459" y="222233"/>
            <a:ext cx="3185574" cy="1453783"/>
          </a:xfrm>
          <a:prstGeom prst="wave">
            <a:avLst/>
          </a:prstGeom>
          <a:solidFill>
            <a:schemeClr val="accent2">
              <a:lumMod val="60000"/>
              <a:lumOff val="40000"/>
            </a:schemeClr>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u="sng" dirty="0">
                <a:solidFill>
                  <a:schemeClr val="bg1"/>
                </a:solidFill>
                <a:latin typeface="Muli" panose="02000503040000020004" pitchFamily="2" charset="0"/>
              </a:rPr>
              <a:t>Daily Routines…</a:t>
            </a:r>
          </a:p>
        </p:txBody>
      </p:sp>
      <p:sp>
        <p:nvSpPr>
          <p:cNvPr id="12" name="Rounded Rectangle 11"/>
          <p:cNvSpPr/>
          <p:nvPr/>
        </p:nvSpPr>
        <p:spPr>
          <a:xfrm>
            <a:off x="3583513" y="346229"/>
            <a:ext cx="7962182" cy="6178858"/>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marL="285750" indent="-285750">
              <a:buFont typeface="Arial" panose="020B0604020202020204" pitchFamily="34" charset="0"/>
              <a:buChar char="•"/>
            </a:pPr>
            <a:endParaRPr lang="en-GB" sz="2000" dirty="0">
              <a:solidFill>
                <a:schemeClr val="tx1"/>
              </a:solidFill>
              <a:latin typeface="+mj-lt"/>
            </a:endParaRPr>
          </a:p>
          <a:p>
            <a:pPr marL="285750" indent="-285750">
              <a:buFont typeface="Arial" panose="020B0604020202020204" pitchFamily="34" charset="0"/>
              <a:buChar char="•"/>
            </a:pPr>
            <a:r>
              <a:rPr lang="en-GB" sz="2400" dirty="0">
                <a:solidFill>
                  <a:schemeClr val="tx1"/>
                </a:solidFill>
                <a:latin typeface="Muli" panose="02000503040000020004" pitchFamily="2" charset="0"/>
              </a:rPr>
              <a:t>Classroom doors open at 8:40am and a teacher/TA will welcome the children in. </a:t>
            </a:r>
          </a:p>
          <a:p>
            <a:pPr marL="285750" indent="-285750">
              <a:buFont typeface="Arial" panose="020B0604020202020204" pitchFamily="34" charset="0"/>
              <a:buChar char="•"/>
            </a:pPr>
            <a:r>
              <a:rPr lang="en-GB" sz="2400" dirty="0">
                <a:solidFill>
                  <a:schemeClr val="tx1"/>
                </a:solidFill>
                <a:latin typeface="Muli" panose="02000503040000020004" pitchFamily="2" charset="0"/>
              </a:rPr>
              <a:t>Children put coats and lunchboxes in the cloakroom and bookbags go in lockers in the corridors. </a:t>
            </a:r>
          </a:p>
          <a:p>
            <a:pPr marL="285750" indent="-285750">
              <a:buFont typeface="Arial" panose="020B0604020202020204" pitchFamily="34" charset="0"/>
              <a:buChar char="•"/>
            </a:pPr>
            <a:r>
              <a:rPr lang="en-GB" sz="2400" dirty="0">
                <a:solidFill>
                  <a:schemeClr val="tx1"/>
                </a:solidFill>
                <a:latin typeface="Muli" panose="02000503040000020004" pitchFamily="2" charset="0"/>
              </a:rPr>
              <a:t>Bring named water bottles with a secure lid with water in them. Please replace water daily. </a:t>
            </a:r>
          </a:p>
          <a:p>
            <a:pPr marL="285750" indent="-285750">
              <a:buFont typeface="Arial" panose="020B0604020202020204" pitchFamily="34" charset="0"/>
              <a:buChar char="•"/>
            </a:pPr>
            <a:r>
              <a:rPr lang="en-GB" sz="2400" dirty="0">
                <a:solidFill>
                  <a:schemeClr val="tx1"/>
                </a:solidFill>
                <a:latin typeface="Muli" panose="02000503040000020004" pitchFamily="2" charset="0"/>
              </a:rPr>
              <a:t>There will be a morning break at 10:30-10:45 </a:t>
            </a:r>
          </a:p>
          <a:p>
            <a:pPr marL="285750" indent="-285750">
              <a:buFont typeface="Arial" panose="020B0604020202020204" pitchFamily="34" charset="0"/>
              <a:buChar char="•"/>
            </a:pPr>
            <a:r>
              <a:rPr lang="en-GB" sz="2400" dirty="0">
                <a:solidFill>
                  <a:schemeClr val="tx1"/>
                </a:solidFill>
                <a:latin typeface="Muli" panose="02000503040000020004" pitchFamily="2" charset="0"/>
              </a:rPr>
              <a:t>Lunch is 11:45 – 12:45</a:t>
            </a:r>
          </a:p>
          <a:p>
            <a:pPr marL="285750" indent="-285750">
              <a:buFont typeface="Arial" panose="020B0604020202020204" pitchFamily="34" charset="0"/>
              <a:buChar char="•"/>
            </a:pPr>
            <a:r>
              <a:rPr lang="en-GB" sz="2400" dirty="0">
                <a:solidFill>
                  <a:schemeClr val="tx1"/>
                </a:solidFill>
                <a:latin typeface="Muli" panose="02000503040000020004" pitchFamily="2" charset="0"/>
              </a:rPr>
              <a:t>Children leave school at 15:20 and are to be collected by an adult from the door. (Any change in pick up please message the office or the class via DOJO) </a:t>
            </a:r>
          </a:p>
        </p:txBody>
      </p:sp>
      <p:pic>
        <p:nvPicPr>
          <p:cNvPr id="8" name="Picture 7">
            <a:extLst>
              <a:ext uri="{FF2B5EF4-FFF2-40B4-BE49-F238E27FC236}">
                <a16:creationId xmlns:a16="http://schemas.microsoft.com/office/drawing/2014/main" id="{22734160-13BC-4DDB-8DE2-EB3DD64B80BA}"/>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261605" y="4955454"/>
            <a:ext cx="2420565" cy="1733200"/>
          </a:xfrm>
          <a:prstGeom prst="rect">
            <a:avLst/>
          </a:prstGeom>
        </p:spPr>
      </p:pic>
    </p:spTree>
    <p:extLst>
      <p:ext uri="{BB962C8B-B14F-4D97-AF65-F5344CB8AC3E}">
        <p14:creationId xmlns:p14="http://schemas.microsoft.com/office/powerpoint/2010/main" val="4214529436"/>
      </p:ext>
    </p:extLst>
  </p:cSld>
  <p:clrMapOvr>
    <a:masterClrMapping/>
  </p:clrMapOvr>
  <mc:AlternateContent xmlns:mc="http://schemas.openxmlformats.org/markup-compatibility/2006" xmlns:p14="http://schemas.microsoft.com/office/powerpoint/2010/main">
    <mc:Choice Requires="p14">
      <p:transition spd="slow" p14:dur="2000" advTm="51273"/>
    </mc:Choice>
    <mc:Fallback xmlns="">
      <p:transition spd="slow" advTm="5127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endParaRPr lang="en-GB" dirty="0"/>
          </a:p>
        </p:txBody>
      </p:sp>
      <p:pic>
        <p:nvPicPr>
          <p:cNvPr id="7" name="Picture 2" descr="West Country Schools Trus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6468" y="3545888"/>
            <a:ext cx="1524000" cy="1171575"/>
          </a:xfrm>
          <a:prstGeom prst="rect">
            <a:avLst/>
          </a:prstGeom>
          <a:noFill/>
          <a:extLst>
            <a:ext uri="{909E8E84-426E-40DD-AFC4-6F175D3DCCD1}">
              <a14:hiddenFill xmlns:a14="http://schemas.microsoft.com/office/drawing/2010/main">
                <a:solidFill>
                  <a:srgbClr val="FFFFFF"/>
                </a:solidFill>
              </a14:hiddenFill>
            </a:ext>
          </a:extLst>
        </p:spPr>
      </p:pic>
      <p:sp>
        <p:nvSpPr>
          <p:cNvPr id="11" name="Wave 10"/>
          <p:cNvSpPr/>
          <p:nvPr/>
        </p:nvSpPr>
        <p:spPr>
          <a:xfrm rot="20899277">
            <a:off x="163459" y="222233"/>
            <a:ext cx="3185574" cy="1453783"/>
          </a:xfrm>
          <a:prstGeom prst="wave">
            <a:avLst/>
          </a:prstGeom>
          <a:solidFill>
            <a:schemeClr val="accent2">
              <a:lumMod val="60000"/>
              <a:lumOff val="40000"/>
            </a:schemeClr>
          </a:solidFill>
          <a:ln w="28575">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800" b="1" u="sng" dirty="0">
                <a:solidFill>
                  <a:schemeClr val="bg1"/>
                </a:solidFill>
                <a:latin typeface="Muli" panose="02000503040000020004" pitchFamily="2" charset="0"/>
              </a:rPr>
              <a:t>PE</a:t>
            </a:r>
          </a:p>
        </p:txBody>
      </p:sp>
      <p:sp>
        <p:nvSpPr>
          <p:cNvPr id="12" name="Rounded Rectangle 11"/>
          <p:cNvSpPr/>
          <p:nvPr/>
        </p:nvSpPr>
        <p:spPr>
          <a:xfrm>
            <a:off x="3512492" y="201959"/>
            <a:ext cx="8238021" cy="6451858"/>
          </a:xfrm>
          <a:prstGeom prst="roundRect">
            <a:avLst/>
          </a:prstGeom>
          <a:solidFill>
            <a:schemeClr val="accent2">
              <a:lumMod val="60000"/>
              <a:lumOff val="40000"/>
            </a:schemeClr>
          </a:solidFill>
          <a:ln w="3810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endParaRPr lang="en-GB" sz="2400" dirty="0">
              <a:latin typeface="Muli" panose="02000503040000020004" pitchFamily="2" charset="0"/>
            </a:endParaRPr>
          </a:p>
          <a:p>
            <a:r>
              <a:rPr lang="en-GB" sz="2400" dirty="0">
                <a:latin typeface="Muli" panose="02000503040000020004" pitchFamily="2" charset="0"/>
              </a:rPr>
              <a:t>Children will change into their PE kit at school on the appropriate days.</a:t>
            </a:r>
          </a:p>
          <a:p>
            <a:endParaRPr lang="en-GB" sz="2400" dirty="0">
              <a:latin typeface="Muli" panose="02000503040000020004" pitchFamily="2" charset="0"/>
            </a:endParaRPr>
          </a:p>
          <a:p>
            <a:endParaRPr lang="en-GB" sz="2400" dirty="0">
              <a:latin typeface="Muli" panose="02000503040000020004" pitchFamily="2" charset="0"/>
            </a:endParaRPr>
          </a:p>
          <a:p>
            <a:endParaRPr lang="en-GB" sz="2400" dirty="0">
              <a:latin typeface="Muli" panose="02000503040000020004" pitchFamily="2" charset="0"/>
            </a:endParaRPr>
          </a:p>
          <a:p>
            <a:endParaRPr lang="en-GB" sz="2400" dirty="0">
              <a:latin typeface="Muli" panose="02000503040000020004" pitchFamily="2" charset="0"/>
            </a:endParaRPr>
          </a:p>
          <a:p>
            <a:endParaRPr lang="en-GB" sz="2400" dirty="0">
              <a:latin typeface="Muli" panose="02000503040000020004" pitchFamily="2" charset="0"/>
            </a:endParaRPr>
          </a:p>
          <a:p>
            <a:endParaRPr lang="en-GB" sz="2400" dirty="0">
              <a:latin typeface="Muli" panose="02000503040000020004" pitchFamily="2" charset="0"/>
            </a:endParaRPr>
          </a:p>
          <a:p>
            <a:endParaRPr lang="en-GB" sz="2400" dirty="0">
              <a:latin typeface="Muli" panose="02000503040000020004" pitchFamily="2" charset="0"/>
            </a:endParaRPr>
          </a:p>
          <a:p>
            <a:endParaRPr lang="en-GB" sz="2400" dirty="0">
              <a:latin typeface="Muli" panose="02000503040000020004" pitchFamily="2" charset="0"/>
            </a:endParaRPr>
          </a:p>
          <a:p>
            <a:r>
              <a:rPr lang="en-GB" sz="2000" dirty="0">
                <a:latin typeface="Muli" panose="02000503040000020004" pitchFamily="2" charset="0"/>
              </a:rPr>
              <a:t>Please ensure all items are labelled and in an appropriate bag. Earrings must be removed or taped over for PE.(Please provide your own tape.) </a:t>
            </a:r>
          </a:p>
          <a:p>
            <a:pPr marL="285750" indent="-285750">
              <a:buFont typeface="Arial" panose="020B0604020202020204" pitchFamily="34" charset="0"/>
              <a:buChar char="•"/>
            </a:pPr>
            <a:endParaRPr lang="en-GB" sz="2400" dirty="0">
              <a:solidFill>
                <a:srgbClr val="C00000"/>
              </a:solidFill>
              <a:latin typeface="+mj-lt"/>
            </a:endParaRPr>
          </a:p>
        </p:txBody>
      </p:sp>
      <p:graphicFrame>
        <p:nvGraphicFramePr>
          <p:cNvPr id="4" name="Table 3"/>
          <p:cNvGraphicFramePr>
            <a:graphicFrameLocks noGrp="1"/>
          </p:cNvGraphicFramePr>
          <p:nvPr>
            <p:extLst>
              <p:ext uri="{D42A27DB-BD31-4B8C-83A1-F6EECF244321}">
                <p14:modId xmlns:p14="http://schemas.microsoft.com/office/powerpoint/2010/main" val="4284385803"/>
              </p:ext>
            </p:extLst>
          </p:nvPr>
        </p:nvGraphicFramePr>
        <p:xfrm>
          <a:off x="4988538" y="2410708"/>
          <a:ext cx="4752112" cy="1690508"/>
        </p:xfrm>
        <a:graphic>
          <a:graphicData uri="http://schemas.openxmlformats.org/drawingml/2006/table">
            <a:tbl>
              <a:tblPr firstRow="1" bandRow="1">
                <a:tableStyleId>{8A107856-5554-42FB-B03E-39F5DBC370BA}</a:tableStyleId>
              </a:tblPr>
              <a:tblGrid>
                <a:gridCol w="2182697">
                  <a:extLst>
                    <a:ext uri="{9D8B030D-6E8A-4147-A177-3AD203B41FA5}">
                      <a16:colId xmlns:a16="http://schemas.microsoft.com/office/drawing/2014/main" val="2904683820"/>
                    </a:ext>
                  </a:extLst>
                </a:gridCol>
                <a:gridCol w="2569415">
                  <a:extLst>
                    <a:ext uri="{9D8B030D-6E8A-4147-A177-3AD203B41FA5}">
                      <a16:colId xmlns:a16="http://schemas.microsoft.com/office/drawing/2014/main" val="1588790576"/>
                    </a:ext>
                  </a:extLst>
                </a:gridCol>
              </a:tblGrid>
              <a:tr h="482038">
                <a:tc>
                  <a:txBody>
                    <a:bodyPr/>
                    <a:lstStyle/>
                    <a:p>
                      <a:r>
                        <a:rPr lang="en-GB" b="1" dirty="0">
                          <a:latin typeface="Muli" panose="02000503040000020004" pitchFamily="2" charset="0"/>
                        </a:rPr>
                        <a:t>Wednesday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Muli" panose="02000503040000020004" pitchFamily="2" charset="0"/>
                        </a:rPr>
                        <a:t>PE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latin typeface="Muli" panose="02000503040000020004" pitchFamily="2" charset="0"/>
                      </a:endParaRPr>
                    </a:p>
                  </a:txBody>
                  <a:tcPr/>
                </a:tc>
                <a:extLst>
                  <a:ext uri="{0D108BD9-81ED-4DB2-BD59-A6C34878D82A}">
                    <a16:rowId xmlns:a16="http://schemas.microsoft.com/office/drawing/2014/main" val="2022276304"/>
                  </a:ext>
                </a:extLst>
              </a:tr>
              <a:tr h="1050428">
                <a:tc>
                  <a:txBody>
                    <a:bodyPr/>
                    <a:lstStyle/>
                    <a:p>
                      <a:r>
                        <a:rPr lang="en-GB" b="1" dirty="0">
                          <a:latin typeface="Muli" panose="02000503040000020004" pitchFamily="2" charset="0"/>
                        </a:rPr>
                        <a:t>Friday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latin typeface="Muli" panose="02000503040000020004" pitchFamily="2" charset="0"/>
                        </a:rPr>
                        <a:t> PE</a:t>
                      </a:r>
                    </a:p>
                    <a:p>
                      <a:pPr marL="0" marR="0" indent="0" algn="l" defTabSz="914400" rtl="0" eaLnBrk="1" fontAlgn="auto" latinLnBrk="0" hangingPunct="1">
                        <a:lnSpc>
                          <a:spcPct val="100000"/>
                        </a:lnSpc>
                        <a:spcBef>
                          <a:spcPts val="0"/>
                        </a:spcBef>
                        <a:spcAft>
                          <a:spcPts val="0"/>
                        </a:spcAft>
                        <a:buClrTx/>
                        <a:buSzTx/>
                        <a:buFontTx/>
                        <a:buNone/>
                        <a:tabLst/>
                        <a:defRPr/>
                      </a:pPr>
                      <a:endParaRPr lang="en-GB" b="1" baseline="0" dirty="0">
                        <a:latin typeface="Muli" panose="02000503040000020004" pitchFamily="2" charset="0"/>
                      </a:endParaRPr>
                    </a:p>
                  </a:txBody>
                  <a:tcPr/>
                </a:tc>
                <a:extLst>
                  <a:ext uri="{0D108BD9-81ED-4DB2-BD59-A6C34878D82A}">
                    <a16:rowId xmlns:a16="http://schemas.microsoft.com/office/drawing/2014/main" val="1869613148"/>
                  </a:ext>
                </a:extLst>
              </a:tr>
            </a:tbl>
          </a:graphicData>
        </a:graphic>
      </p:graphicFrame>
      <p:pic>
        <p:nvPicPr>
          <p:cNvPr id="10" name="Picture 9">
            <a:extLst>
              <a:ext uri="{FF2B5EF4-FFF2-40B4-BE49-F238E27FC236}">
                <a16:creationId xmlns:a16="http://schemas.microsoft.com/office/drawing/2014/main" id="{0841ABE6-F844-436E-853C-987F58997FF0}"/>
              </a:ext>
            </a:extLst>
          </p:cNvPr>
          <p:cNvPicPr/>
          <p:nvPr/>
        </p:nvPicPr>
        <p:blipFill>
          <a:blip r:embed="rId3" cstate="print">
            <a:extLst>
              <a:ext uri="{28A0092B-C50C-407E-A947-70E740481C1C}">
                <a14:useLocalDpi xmlns:a14="http://schemas.microsoft.com/office/drawing/2010/main" val="0"/>
              </a:ext>
            </a:extLst>
          </a:blip>
          <a:stretch>
            <a:fillRect/>
          </a:stretch>
        </p:blipFill>
        <p:spPr>
          <a:xfrm>
            <a:off x="163951" y="5026984"/>
            <a:ext cx="2420565" cy="1733200"/>
          </a:xfrm>
          <a:prstGeom prst="rect">
            <a:avLst/>
          </a:prstGeom>
        </p:spPr>
      </p:pic>
    </p:spTree>
    <p:extLst>
      <p:ext uri="{BB962C8B-B14F-4D97-AF65-F5344CB8AC3E}">
        <p14:creationId xmlns:p14="http://schemas.microsoft.com/office/powerpoint/2010/main" val="2787901007"/>
      </p:ext>
    </p:extLst>
  </p:cSld>
  <p:clrMapOvr>
    <a:masterClrMapping/>
  </p:clrMapOvr>
  <mc:AlternateContent xmlns:mc="http://schemas.openxmlformats.org/markup-compatibility/2006" xmlns:p14="http://schemas.microsoft.com/office/powerpoint/2010/main">
    <mc:Choice Requires="p14">
      <p:transition spd="slow" p14:dur="2000" advTm="55982"/>
    </mc:Choice>
    <mc:Fallback xmlns="">
      <p:transition spd="slow" advTm="55982"/>
    </mc:Fallback>
  </mc:AlternateContent>
</p:sld>
</file>

<file path=ppt/theme/theme1.xml><?xml version="1.0" encoding="utf-8"?>
<a:theme xmlns:a="http://schemas.openxmlformats.org/drawingml/2006/main" name="Office Theme">
  <a:themeElements>
    <a:clrScheme name="Morley Colours">
      <a:dk1>
        <a:sysClr val="windowText" lastClr="000000"/>
      </a:dk1>
      <a:lt1>
        <a:sysClr val="window" lastClr="FFFFFF"/>
      </a:lt1>
      <a:dk2>
        <a:srgbClr val="44546A"/>
      </a:dk2>
      <a:lt2>
        <a:srgbClr val="E7E6E6"/>
      </a:lt2>
      <a:accent1>
        <a:srgbClr val="C868CA"/>
      </a:accent1>
      <a:accent2>
        <a:srgbClr val="35AD88"/>
      </a:accent2>
      <a:accent3>
        <a:srgbClr val="76D4D0"/>
      </a:accent3>
      <a:accent4>
        <a:srgbClr val="7F7F7F"/>
      </a:accent4>
      <a:accent5>
        <a:srgbClr val="4472C4"/>
      </a:accent5>
      <a:accent6>
        <a:srgbClr val="70AD47"/>
      </a:accent6>
      <a:hlink>
        <a:srgbClr val="0563C1"/>
      </a:hlink>
      <a:folHlink>
        <a:srgbClr val="954F72"/>
      </a:folHlink>
    </a:clrScheme>
    <a:fontScheme name="Letter-join Plus 8">
      <a:majorFont>
        <a:latin typeface="Letter-join Plus 8"/>
        <a:ea typeface=""/>
        <a:cs typeface=""/>
      </a:majorFont>
      <a:minorFont>
        <a:latin typeface="Letter-join Plus 8"/>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75BF30B95B53342BCB2E2C7E31485F5" ma:contentTypeVersion="13" ma:contentTypeDescription="Create a new document." ma:contentTypeScope="" ma:versionID="edb2b4da680fecd48d48b425a61eac10">
  <xsd:schema xmlns:xsd="http://www.w3.org/2001/XMLSchema" xmlns:xs="http://www.w3.org/2001/XMLSchema" xmlns:p="http://schemas.microsoft.com/office/2006/metadata/properties" xmlns:ns2="45ca449e-1e52-40be-940b-c814deb5e553" xmlns:ns3="b57bb2ee-7f92-4402-ac27-514f47bfac27" targetNamespace="http://schemas.microsoft.com/office/2006/metadata/properties" ma:root="true" ma:fieldsID="d4ffbcb9f752838b12423ffe7a1efe9c" ns2:_="" ns3:_="">
    <xsd:import namespace="45ca449e-1e52-40be-940b-c814deb5e553"/>
    <xsd:import namespace="b57bb2ee-7f92-4402-ac27-514f47bfac27"/>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5ca449e-1e52-40be-940b-c814deb5e5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60fd8783-d007-4a7f-bcfc-6441331de499"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57bb2ee-7f92-4402-ac27-514f47bfac27"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49d066d-9765-4404-8859-3b7a8845e141}" ma:internalName="TaxCatchAll" ma:showField="CatchAllData" ma:web="b57bb2ee-7f92-4402-ac27-514f47bfac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5ca449e-1e52-40be-940b-c814deb5e553">
      <Terms xmlns="http://schemas.microsoft.com/office/infopath/2007/PartnerControls"/>
    </lcf76f155ced4ddcb4097134ff3c332f>
    <TaxCatchAll xmlns="b57bb2ee-7f92-4402-ac27-514f47bfac27" xsi:nil="true"/>
  </documentManagement>
</p:properties>
</file>

<file path=customXml/itemProps1.xml><?xml version="1.0" encoding="utf-8"?>
<ds:datastoreItem xmlns:ds="http://schemas.openxmlformats.org/officeDocument/2006/customXml" ds:itemID="{EA99F43B-3FD8-40F3-BD3D-811809814B9C}"/>
</file>

<file path=customXml/itemProps2.xml><?xml version="1.0" encoding="utf-8"?>
<ds:datastoreItem xmlns:ds="http://schemas.openxmlformats.org/officeDocument/2006/customXml" ds:itemID="{DF0F8962-447A-4F9C-A636-5C0EBDF84714}"/>
</file>

<file path=customXml/itemProps3.xml><?xml version="1.0" encoding="utf-8"?>
<ds:datastoreItem xmlns:ds="http://schemas.openxmlformats.org/officeDocument/2006/customXml" ds:itemID="{FDBFD76C-9E69-413B-A5AC-E1CEBE2A7EC7}"/>
</file>

<file path=docProps/app.xml><?xml version="1.0" encoding="utf-8"?>
<Properties xmlns="http://schemas.openxmlformats.org/officeDocument/2006/extended-properties" xmlns:vt="http://schemas.openxmlformats.org/officeDocument/2006/docPropsVTypes">
  <TotalTime>0</TotalTime>
  <Words>806</Words>
  <Application>Microsoft Office PowerPoint</Application>
  <PresentationFormat>Widescreen</PresentationFormat>
  <Paragraphs>108</Paragraphs>
  <Slides>15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15</vt:i4>
      </vt:variant>
    </vt:vector>
  </HeadingPairs>
  <TitlesOfParts>
    <vt:vector size="19" baseType="lpstr">
      <vt:lpstr>Arial</vt:lpstr>
      <vt:lpstr>Letter-join Plus 8</vt:lpstr>
      <vt:lpstr>Muli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Laurie Archer</dc:creator>
  <cp:lastModifiedBy>MMP - Sophie Keylock</cp:lastModifiedBy>
  <cp:revision>92</cp:revision>
  <dcterms:created xsi:type="dcterms:W3CDTF">2018-09-11T19:54:12Z</dcterms:created>
  <dcterms:modified xsi:type="dcterms:W3CDTF">2025-09-17T07:26:12Z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0x010100B75BF30B95B53342BCB2E2C7E31485F5</vt:lpwstr>
  </property>
</Properties>
</file>